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Lst>
  <p:sldSz cx="12192000" cy="6858000"/>
  <p:notesSz cx="6858000"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3" roundtripDataSignature="AMtx7mihprIcpSdPs2R7olLIphDh5JdR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444AFD-68B2-4FCB-B52C-92DF38E8C6BE}">
  <a:tblStyle styleId="{27444AFD-68B2-4FCB-B52C-92DF38E8C6B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4A4CC048-5250-4CD1-B3EE-EF08935B796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66" y="3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6"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74"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7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52438"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777194"/>
            <a:ext cx="548640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71800"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28584"/>
            <a:ext cx="2971800"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777194"/>
            <a:ext cx="548640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1:notes"/>
          <p:cNvSpPr>
            <a:spLocks noGrp="1" noRot="1" noChangeAspect="1"/>
          </p:cNvSpPr>
          <p:nvPr>
            <p:ph type="sldImg" idx="2"/>
          </p:nvPr>
        </p:nvSpPr>
        <p:spPr>
          <a:xfrm>
            <a:off x="452438"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477590c522_0_17:notes"/>
          <p:cNvSpPr>
            <a:spLocks noGrp="1" noRot="1" noChangeAspect="1"/>
          </p:cNvSpPr>
          <p:nvPr>
            <p:ph type="sldImg" idx="2"/>
          </p:nvPr>
        </p:nvSpPr>
        <p:spPr>
          <a:xfrm>
            <a:off x="452438"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1477590c522_0_17:notes"/>
          <p:cNvSpPr txBox="1">
            <a:spLocks noGrp="1"/>
          </p:cNvSpPr>
          <p:nvPr>
            <p:ph type="body" idx="1"/>
          </p:nvPr>
        </p:nvSpPr>
        <p:spPr>
          <a:xfrm>
            <a:off x="685800" y="4777194"/>
            <a:ext cx="5486400" cy="39087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90" name="Google Shape;190;g1477590c522_0_17:notes"/>
          <p:cNvSpPr txBox="1">
            <a:spLocks noGrp="1"/>
          </p:cNvSpPr>
          <p:nvPr>
            <p:ph type="sldNum" idx="12"/>
          </p:nvPr>
        </p:nvSpPr>
        <p:spPr>
          <a:xfrm>
            <a:off x="3884613" y="9428584"/>
            <a:ext cx="2971800" cy="498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384a485e20_12_35:notes"/>
          <p:cNvSpPr txBox="1">
            <a:spLocks noGrp="1"/>
          </p:cNvSpPr>
          <p:nvPr>
            <p:ph type="body" idx="1"/>
          </p:nvPr>
        </p:nvSpPr>
        <p:spPr>
          <a:xfrm>
            <a:off x="685800" y="4777194"/>
            <a:ext cx="54864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1384a485e20_12_35:notes"/>
          <p:cNvSpPr>
            <a:spLocks noGrp="1" noRot="1" noChangeAspect="1"/>
          </p:cNvSpPr>
          <p:nvPr>
            <p:ph type="sldImg" idx="2"/>
          </p:nvPr>
        </p:nvSpPr>
        <p:spPr>
          <a:xfrm>
            <a:off x="452438"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notes"/>
          <p:cNvSpPr>
            <a:spLocks noGrp="1" noRot="1" noChangeAspect="1"/>
          </p:cNvSpPr>
          <p:nvPr>
            <p:ph type="sldImg" idx="2"/>
          </p:nvPr>
        </p:nvSpPr>
        <p:spPr>
          <a:xfrm>
            <a:off x="452438"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3:notes"/>
          <p:cNvSpPr txBox="1">
            <a:spLocks noGrp="1"/>
          </p:cNvSpPr>
          <p:nvPr>
            <p:ph type="body" idx="1"/>
          </p:nvPr>
        </p:nvSpPr>
        <p:spPr>
          <a:xfrm>
            <a:off x="685800" y="4777194"/>
            <a:ext cx="548640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14" name="Google Shape;214;p3:notes"/>
          <p:cNvSpPr txBox="1">
            <a:spLocks noGrp="1"/>
          </p:cNvSpPr>
          <p:nvPr>
            <p:ph type="sldNum" idx="12"/>
          </p:nvPr>
        </p:nvSpPr>
        <p:spPr>
          <a:xfrm>
            <a:off x="3884613" y="9428584"/>
            <a:ext cx="2971800"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477590c522_0_1:notes"/>
          <p:cNvSpPr>
            <a:spLocks noGrp="1" noRot="1" noChangeAspect="1"/>
          </p:cNvSpPr>
          <p:nvPr>
            <p:ph type="sldImg" idx="2"/>
          </p:nvPr>
        </p:nvSpPr>
        <p:spPr>
          <a:xfrm>
            <a:off x="452438"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1477590c522_0_1:notes"/>
          <p:cNvSpPr txBox="1">
            <a:spLocks noGrp="1"/>
          </p:cNvSpPr>
          <p:nvPr>
            <p:ph type="body" idx="1"/>
          </p:nvPr>
        </p:nvSpPr>
        <p:spPr>
          <a:xfrm>
            <a:off x="685800" y="4777194"/>
            <a:ext cx="5486400" cy="39087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24" name="Google Shape;224;g1477590c522_0_1:notes"/>
          <p:cNvSpPr txBox="1">
            <a:spLocks noGrp="1"/>
          </p:cNvSpPr>
          <p:nvPr>
            <p:ph type="sldNum" idx="12"/>
          </p:nvPr>
        </p:nvSpPr>
        <p:spPr>
          <a:xfrm>
            <a:off x="3884613" y="9428584"/>
            <a:ext cx="2971800" cy="498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4:notes"/>
          <p:cNvSpPr>
            <a:spLocks noGrp="1" noRot="1" noChangeAspect="1"/>
          </p:cNvSpPr>
          <p:nvPr>
            <p:ph type="sldImg" idx="2"/>
          </p:nvPr>
        </p:nvSpPr>
        <p:spPr>
          <a:xfrm>
            <a:off x="452438"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4:notes"/>
          <p:cNvSpPr txBox="1">
            <a:spLocks noGrp="1"/>
          </p:cNvSpPr>
          <p:nvPr>
            <p:ph type="body" idx="1"/>
          </p:nvPr>
        </p:nvSpPr>
        <p:spPr>
          <a:xfrm>
            <a:off x="685800" y="4777194"/>
            <a:ext cx="548640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36" name="Google Shape;236;p4:notes"/>
          <p:cNvSpPr txBox="1">
            <a:spLocks noGrp="1"/>
          </p:cNvSpPr>
          <p:nvPr>
            <p:ph type="sldNum" idx="12"/>
          </p:nvPr>
        </p:nvSpPr>
        <p:spPr>
          <a:xfrm>
            <a:off x="3884613" y="9428584"/>
            <a:ext cx="2971800"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5:notes"/>
          <p:cNvSpPr>
            <a:spLocks noGrp="1" noRot="1" noChangeAspect="1"/>
          </p:cNvSpPr>
          <p:nvPr>
            <p:ph type="sldImg" idx="2"/>
          </p:nvPr>
        </p:nvSpPr>
        <p:spPr>
          <a:xfrm>
            <a:off x="452438"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5:notes"/>
          <p:cNvSpPr txBox="1">
            <a:spLocks noGrp="1"/>
          </p:cNvSpPr>
          <p:nvPr>
            <p:ph type="body" idx="1"/>
          </p:nvPr>
        </p:nvSpPr>
        <p:spPr>
          <a:xfrm>
            <a:off x="685800" y="4777194"/>
            <a:ext cx="548640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48" name="Google Shape;248;p5:notes"/>
          <p:cNvSpPr txBox="1">
            <a:spLocks noGrp="1"/>
          </p:cNvSpPr>
          <p:nvPr>
            <p:ph type="sldNum" idx="12"/>
          </p:nvPr>
        </p:nvSpPr>
        <p:spPr>
          <a:xfrm>
            <a:off x="3884613" y="9428584"/>
            <a:ext cx="2971800"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6:notes"/>
          <p:cNvSpPr>
            <a:spLocks noGrp="1" noRot="1" noChangeAspect="1"/>
          </p:cNvSpPr>
          <p:nvPr>
            <p:ph type="sldImg" idx="2"/>
          </p:nvPr>
        </p:nvSpPr>
        <p:spPr>
          <a:xfrm>
            <a:off x="452438"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6:notes"/>
          <p:cNvSpPr txBox="1">
            <a:spLocks noGrp="1"/>
          </p:cNvSpPr>
          <p:nvPr>
            <p:ph type="body" idx="1"/>
          </p:nvPr>
        </p:nvSpPr>
        <p:spPr>
          <a:xfrm>
            <a:off x="685800" y="4777194"/>
            <a:ext cx="548640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62" name="Google Shape;262;p6:notes"/>
          <p:cNvSpPr txBox="1">
            <a:spLocks noGrp="1"/>
          </p:cNvSpPr>
          <p:nvPr>
            <p:ph type="sldNum" idx="12"/>
          </p:nvPr>
        </p:nvSpPr>
        <p:spPr>
          <a:xfrm>
            <a:off x="3884613" y="9428584"/>
            <a:ext cx="2971800"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473d6c701c_0_0:notes"/>
          <p:cNvSpPr>
            <a:spLocks noGrp="1" noRot="1" noChangeAspect="1"/>
          </p:cNvSpPr>
          <p:nvPr>
            <p:ph type="sldImg" idx="2"/>
          </p:nvPr>
        </p:nvSpPr>
        <p:spPr>
          <a:xfrm>
            <a:off x="452438"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1473d6c701c_0_0:notes"/>
          <p:cNvSpPr txBox="1">
            <a:spLocks noGrp="1"/>
          </p:cNvSpPr>
          <p:nvPr>
            <p:ph type="body" idx="1"/>
          </p:nvPr>
        </p:nvSpPr>
        <p:spPr>
          <a:xfrm>
            <a:off x="685800" y="4777194"/>
            <a:ext cx="5486400" cy="39087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74" name="Google Shape;274;g1473d6c701c_0_0:notes"/>
          <p:cNvSpPr txBox="1">
            <a:spLocks noGrp="1"/>
          </p:cNvSpPr>
          <p:nvPr>
            <p:ph type="sldNum" idx="12"/>
          </p:nvPr>
        </p:nvSpPr>
        <p:spPr>
          <a:xfrm>
            <a:off x="3884613" y="9428584"/>
            <a:ext cx="2971800" cy="498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8:notes"/>
          <p:cNvSpPr>
            <a:spLocks noGrp="1" noRot="1" noChangeAspect="1"/>
          </p:cNvSpPr>
          <p:nvPr>
            <p:ph type="sldImg" idx="2"/>
          </p:nvPr>
        </p:nvSpPr>
        <p:spPr>
          <a:xfrm>
            <a:off x="452438"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8:notes"/>
          <p:cNvSpPr txBox="1">
            <a:spLocks noGrp="1"/>
          </p:cNvSpPr>
          <p:nvPr>
            <p:ph type="body" idx="1"/>
          </p:nvPr>
        </p:nvSpPr>
        <p:spPr>
          <a:xfrm>
            <a:off x="685800" y="4777194"/>
            <a:ext cx="548640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86" name="Google Shape;286;p8:notes"/>
          <p:cNvSpPr txBox="1">
            <a:spLocks noGrp="1"/>
          </p:cNvSpPr>
          <p:nvPr>
            <p:ph type="sldNum" idx="12"/>
          </p:nvPr>
        </p:nvSpPr>
        <p:spPr>
          <a:xfrm>
            <a:off x="3884613" y="9428584"/>
            <a:ext cx="2971800"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384a485e20_3_0:notes"/>
          <p:cNvSpPr>
            <a:spLocks noGrp="1" noRot="1" noChangeAspect="1"/>
          </p:cNvSpPr>
          <p:nvPr>
            <p:ph type="sldImg" idx="2"/>
          </p:nvPr>
        </p:nvSpPr>
        <p:spPr>
          <a:xfrm>
            <a:off x="452438"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1384a485e20_3_0:notes"/>
          <p:cNvSpPr txBox="1">
            <a:spLocks noGrp="1"/>
          </p:cNvSpPr>
          <p:nvPr>
            <p:ph type="body" idx="1"/>
          </p:nvPr>
        </p:nvSpPr>
        <p:spPr>
          <a:xfrm>
            <a:off x="685800" y="4777194"/>
            <a:ext cx="5486400" cy="39087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96" name="Google Shape;296;g1384a485e20_3_0:notes"/>
          <p:cNvSpPr txBox="1">
            <a:spLocks noGrp="1"/>
          </p:cNvSpPr>
          <p:nvPr>
            <p:ph type="sldNum" idx="12"/>
          </p:nvPr>
        </p:nvSpPr>
        <p:spPr>
          <a:xfrm>
            <a:off x="3884613" y="9428584"/>
            <a:ext cx="2971800" cy="498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384a485e20_12_21:notes"/>
          <p:cNvSpPr txBox="1">
            <a:spLocks noGrp="1"/>
          </p:cNvSpPr>
          <p:nvPr>
            <p:ph type="body" idx="1"/>
          </p:nvPr>
        </p:nvSpPr>
        <p:spPr>
          <a:xfrm>
            <a:off x="685800" y="4777194"/>
            <a:ext cx="54864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g1384a485e20_12_21:notes"/>
          <p:cNvSpPr>
            <a:spLocks noGrp="1" noRot="1" noChangeAspect="1"/>
          </p:cNvSpPr>
          <p:nvPr>
            <p:ph type="sldImg" idx="2"/>
          </p:nvPr>
        </p:nvSpPr>
        <p:spPr>
          <a:xfrm>
            <a:off x="452438"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384a485e20_15_6:notes"/>
          <p:cNvSpPr>
            <a:spLocks noGrp="1" noRot="1" noChangeAspect="1"/>
          </p:cNvSpPr>
          <p:nvPr>
            <p:ph type="sldImg" idx="2"/>
          </p:nvPr>
        </p:nvSpPr>
        <p:spPr>
          <a:xfrm>
            <a:off x="452438"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1384a485e20_15_6:notes"/>
          <p:cNvSpPr txBox="1">
            <a:spLocks noGrp="1"/>
          </p:cNvSpPr>
          <p:nvPr>
            <p:ph type="body" idx="1"/>
          </p:nvPr>
        </p:nvSpPr>
        <p:spPr>
          <a:xfrm>
            <a:off x="685800" y="4777194"/>
            <a:ext cx="5486400" cy="39087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10" name="Google Shape;310;g1384a485e20_15_6:notes"/>
          <p:cNvSpPr txBox="1">
            <a:spLocks noGrp="1"/>
          </p:cNvSpPr>
          <p:nvPr>
            <p:ph type="sldNum" idx="12"/>
          </p:nvPr>
        </p:nvSpPr>
        <p:spPr>
          <a:xfrm>
            <a:off x="3884613" y="9428584"/>
            <a:ext cx="2971800" cy="498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384a485e20_15_42:notes"/>
          <p:cNvSpPr>
            <a:spLocks noGrp="1" noRot="1" noChangeAspect="1"/>
          </p:cNvSpPr>
          <p:nvPr>
            <p:ph type="sldImg" idx="2"/>
          </p:nvPr>
        </p:nvSpPr>
        <p:spPr>
          <a:xfrm>
            <a:off x="452438"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1384a485e20_15_42:notes"/>
          <p:cNvSpPr txBox="1">
            <a:spLocks noGrp="1"/>
          </p:cNvSpPr>
          <p:nvPr>
            <p:ph type="body" idx="1"/>
          </p:nvPr>
        </p:nvSpPr>
        <p:spPr>
          <a:xfrm>
            <a:off x="685800" y="4777194"/>
            <a:ext cx="5486400" cy="39087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21" name="Google Shape;321;g1384a485e20_15_42:notes"/>
          <p:cNvSpPr txBox="1">
            <a:spLocks noGrp="1"/>
          </p:cNvSpPr>
          <p:nvPr>
            <p:ph type="sldNum" idx="12"/>
          </p:nvPr>
        </p:nvSpPr>
        <p:spPr>
          <a:xfrm>
            <a:off x="3884613" y="9428584"/>
            <a:ext cx="2971800" cy="498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384a485e20_15_52:notes"/>
          <p:cNvSpPr>
            <a:spLocks noGrp="1" noRot="1" noChangeAspect="1"/>
          </p:cNvSpPr>
          <p:nvPr>
            <p:ph type="sldImg" idx="2"/>
          </p:nvPr>
        </p:nvSpPr>
        <p:spPr>
          <a:xfrm>
            <a:off x="452438"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g1384a485e20_15_52:notes"/>
          <p:cNvSpPr txBox="1">
            <a:spLocks noGrp="1"/>
          </p:cNvSpPr>
          <p:nvPr>
            <p:ph type="body" idx="1"/>
          </p:nvPr>
        </p:nvSpPr>
        <p:spPr>
          <a:xfrm>
            <a:off x="685800" y="4777194"/>
            <a:ext cx="5486400" cy="39087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32" name="Google Shape;332;g1384a485e20_15_52:notes"/>
          <p:cNvSpPr txBox="1">
            <a:spLocks noGrp="1"/>
          </p:cNvSpPr>
          <p:nvPr>
            <p:ph type="sldNum" idx="12"/>
          </p:nvPr>
        </p:nvSpPr>
        <p:spPr>
          <a:xfrm>
            <a:off x="3884613" y="9428584"/>
            <a:ext cx="2971800" cy="498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384a485e20_15_62:notes"/>
          <p:cNvSpPr>
            <a:spLocks noGrp="1" noRot="1" noChangeAspect="1"/>
          </p:cNvSpPr>
          <p:nvPr>
            <p:ph type="sldImg" idx="2"/>
          </p:nvPr>
        </p:nvSpPr>
        <p:spPr>
          <a:xfrm>
            <a:off x="452438"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g1384a485e20_15_62:notes"/>
          <p:cNvSpPr txBox="1">
            <a:spLocks noGrp="1"/>
          </p:cNvSpPr>
          <p:nvPr>
            <p:ph type="body" idx="1"/>
          </p:nvPr>
        </p:nvSpPr>
        <p:spPr>
          <a:xfrm>
            <a:off x="685800" y="4777194"/>
            <a:ext cx="5486400" cy="39087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43" name="Google Shape;343;g1384a485e20_15_62:notes"/>
          <p:cNvSpPr txBox="1">
            <a:spLocks noGrp="1"/>
          </p:cNvSpPr>
          <p:nvPr>
            <p:ph type="sldNum" idx="12"/>
          </p:nvPr>
        </p:nvSpPr>
        <p:spPr>
          <a:xfrm>
            <a:off x="3884613" y="9428584"/>
            <a:ext cx="2971800" cy="498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384a485e20_15_78:notes"/>
          <p:cNvSpPr>
            <a:spLocks noGrp="1" noRot="1" noChangeAspect="1"/>
          </p:cNvSpPr>
          <p:nvPr>
            <p:ph type="sldImg" idx="2"/>
          </p:nvPr>
        </p:nvSpPr>
        <p:spPr>
          <a:xfrm>
            <a:off x="452438"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g1384a485e20_15_78:notes"/>
          <p:cNvSpPr txBox="1">
            <a:spLocks noGrp="1"/>
          </p:cNvSpPr>
          <p:nvPr>
            <p:ph type="body" idx="1"/>
          </p:nvPr>
        </p:nvSpPr>
        <p:spPr>
          <a:xfrm>
            <a:off x="685800" y="4777194"/>
            <a:ext cx="5486400" cy="39087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54" name="Google Shape;354;g1384a485e20_15_78:notes"/>
          <p:cNvSpPr txBox="1">
            <a:spLocks noGrp="1"/>
          </p:cNvSpPr>
          <p:nvPr>
            <p:ph type="sldNum" idx="12"/>
          </p:nvPr>
        </p:nvSpPr>
        <p:spPr>
          <a:xfrm>
            <a:off x="3884613" y="9428584"/>
            <a:ext cx="2971800" cy="498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384a485e20_15_88:notes"/>
          <p:cNvSpPr>
            <a:spLocks noGrp="1" noRot="1" noChangeAspect="1"/>
          </p:cNvSpPr>
          <p:nvPr>
            <p:ph type="sldImg" idx="2"/>
          </p:nvPr>
        </p:nvSpPr>
        <p:spPr>
          <a:xfrm>
            <a:off x="452438"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1384a485e20_15_88:notes"/>
          <p:cNvSpPr txBox="1">
            <a:spLocks noGrp="1"/>
          </p:cNvSpPr>
          <p:nvPr>
            <p:ph type="body" idx="1"/>
          </p:nvPr>
        </p:nvSpPr>
        <p:spPr>
          <a:xfrm>
            <a:off x="685800" y="4777194"/>
            <a:ext cx="5486400" cy="39087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65" name="Google Shape;365;g1384a485e20_15_88:notes"/>
          <p:cNvSpPr txBox="1">
            <a:spLocks noGrp="1"/>
          </p:cNvSpPr>
          <p:nvPr>
            <p:ph type="sldNum" idx="12"/>
          </p:nvPr>
        </p:nvSpPr>
        <p:spPr>
          <a:xfrm>
            <a:off x="3884613" y="9428584"/>
            <a:ext cx="2971800" cy="498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384a485e20_15_103:notes"/>
          <p:cNvSpPr>
            <a:spLocks noGrp="1" noRot="1" noChangeAspect="1"/>
          </p:cNvSpPr>
          <p:nvPr>
            <p:ph type="sldImg" idx="2"/>
          </p:nvPr>
        </p:nvSpPr>
        <p:spPr>
          <a:xfrm>
            <a:off x="452438"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g1384a485e20_15_103:notes"/>
          <p:cNvSpPr txBox="1">
            <a:spLocks noGrp="1"/>
          </p:cNvSpPr>
          <p:nvPr>
            <p:ph type="body" idx="1"/>
          </p:nvPr>
        </p:nvSpPr>
        <p:spPr>
          <a:xfrm>
            <a:off x="685800" y="4777194"/>
            <a:ext cx="5486400" cy="39087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76" name="Google Shape;376;g1384a485e20_15_103:notes"/>
          <p:cNvSpPr txBox="1">
            <a:spLocks noGrp="1"/>
          </p:cNvSpPr>
          <p:nvPr>
            <p:ph type="sldNum" idx="12"/>
          </p:nvPr>
        </p:nvSpPr>
        <p:spPr>
          <a:xfrm>
            <a:off x="3884613" y="9428584"/>
            <a:ext cx="2971800" cy="498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384a485e20_15_115:notes"/>
          <p:cNvSpPr>
            <a:spLocks noGrp="1" noRot="1" noChangeAspect="1"/>
          </p:cNvSpPr>
          <p:nvPr>
            <p:ph type="sldImg" idx="2"/>
          </p:nvPr>
        </p:nvSpPr>
        <p:spPr>
          <a:xfrm>
            <a:off x="452438"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g1384a485e20_15_115:notes"/>
          <p:cNvSpPr txBox="1">
            <a:spLocks noGrp="1"/>
          </p:cNvSpPr>
          <p:nvPr>
            <p:ph type="body" idx="1"/>
          </p:nvPr>
        </p:nvSpPr>
        <p:spPr>
          <a:xfrm>
            <a:off x="685800" y="4777194"/>
            <a:ext cx="5486400" cy="39087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87" name="Google Shape;387;g1384a485e20_15_115:notes"/>
          <p:cNvSpPr txBox="1">
            <a:spLocks noGrp="1"/>
          </p:cNvSpPr>
          <p:nvPr>
            <p:ph type="sldNum" idx="12"/>
          </p:nvPr>
        </p:nvSpPr>
        <p:spPr>
          <a:xfrm>
            <a:off x="3884613" y="9428584"/>
            <a:ext cx="2971800" cy="498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384a485e20_15_125:notes"/>
          <p:cNvSpPr>
            <a:spLocks noGrp="1" noRot="1" noChangeAspect="1"/>
          </p:cNvSpPr>
          <p:nvPr>
            <p:ph type="sldImg" idx="2"/>
          </p:nvPr>
        </p:nvSpPr>
        <p:spPr>
          <a:xfrm>
            <a:off x="452438"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g1384a485e20_15_125:notes"/>
          <p:cNvSpPr txBox="1">
            <a:spLocks noGrp="1"/>
          </p:cNvSpPr>
          <p:nvPr>
            <p:ph type="body" idx="1"/>
          </p:nvPr>
        </p:nvSpPr>
        <p:spPr>
          <a:xfrm>
            <a:off x="685800" y="4777194"/>
            <a:ext cx="5486400" cy="39087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98" name="Google Shape;398;g1384a485e20_15_125:notes"/>
          <p:cNvSpPr txBox="1">
            <a:spLocks noGrp="1"/>
          </p:cNvSpPr>
          <p:nvPr>
            <p:ph type="sldNum" idx="12"/>
          </p:nvPr>
        </p:nvSpPr>
        <p:spPr>
          <a:xfrm>
            <a:off x="3884613" y="9428584"/>
            <a:ext cx="2971800" cy="498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384a485e20_15_140:notes"/>
          <p:cNvSpPr>
            <a:spLocks noGrp="1" noRot="1" noChangeAspect="1"/>
          </p:cNvSpPr>
          <p:nvPr>
            <p:ph type="sldImg" idx="2"/>
          </p:nvPr>
        </p:nvSpPr>
        <p:spPr>
          <a:xfrm>
            <a:off x="452438"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g1384a485e20_15_140:notes"/>
          <p:cNvSpPr txBox="1">
            <a:spLocks noGrp="1"/>
          </p:cNvSpPr>
          <p:nvPr>
            <p:ph type="body" idx="1"/>
          </p:nvPr>
        </p:nvSpPr>
        <p:spPr>
          <a:xfrm>
            <a:off x="685800" y="4777194"/>
            <a:ext cx="5486400" cy="39087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09" name="Google Shape;409;g1384a485e20_15_140:notes"/>
          <p:cNvSpPr txBox="1">
            <a:spLocks noGrp="1"/>
          </p:cNvSpPr>
          <p:nvPr>
            <p:ph type="sldNum" idx="12"/>
          </p:nvPr>
        </p:nvSpPr>
        <p:spPr>
          <a:xfrm>
            <a:off x="3884613" y="9428584"/>
            <a:ext cx="2971800" cy="498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384a485e20_12_48:notes"/>
          <p:cNvSpPr txBox="1">
            <a:spLocks noGrp="1"/>
          </p:cNvSpPr>
          <p:nvPr>
            <p:ph type="body" idx="1"/>
          </p:nvPr>
        </p:nvSpPr>
        <p:spPr>
          <a:xfrm>
            <a:off x="685800" y="4777194"/>
            <a:ext cx="54864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1384a485e20_12_48:notes"/>
          <p:cNvSpPr>
            <a:spLocks noGrp="1" noRot="1" noChangeAspect="1"/>
          </p:cNvSpPr>
          <p:nvPr>
            <p:ph type="sldImg" idx="2"/>
          </p:nvPr>
        </p:nvSpPr>
        <p:spPr>
          <a:xfrm>
            <a:off x="452438"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384a485e20_15_161:notes"/>
          <p:cNvSpPr>
            <a:spLocks noGrp="1" noRot="1" noChangeAspect="1"/>
          </p:cNvSpPr>
          <p:nvPr>
            <p:ph type="sldImg" idx="2"/>
          </p:nvPr>
        </p:nvSpPr>
        <p:spPr>
          <a:xfrm>
            <a:off x="452438"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1384a485e20_15_161:notes"/>
          <p:cNvSpPr txBox="1">
            <a:spLocks noGrp="1"/>
          </p:cNvSpPr>
          <p:nvPr>
            <p:ph type="body" idx="1"/>
          </p:nvPr>
        </p:nvSpPr>
        <p:spPr>
          <a:xfrm>
            <a:off x="685800" y="4777194"/>
            <a:ext cx="5486400" cy="39087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20" name="Google Shape;420;g1384a485e20_15_161:notes"/>
          <p:cNvSpPr txBox="1">
            <a:spLocks noGrp="1"/>
          </p:cNvSpPr>
          <p:nvPr>
            <p:ph type="sldNum" idx="12"/>
          </p:nvPr>
        </p:nvSpPr>
        <p:spPr>
          <a:xfrm>
            <a:off x="3884613" y="9428584"/>
            <a:ext cx="2971800" cy="498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384a485e20_15_171:notes"/>
          <p:cNvSpPr>
            <a:spLocks noGrp="1" noRot="1" noChangeAspect="1"/>
          </p:cNvSpPr>
          <p:nvPr>
            <p:ph type="sldImg" idx="2"/>
          </p:nvPr>
        </p:nvSpPr>
        <p:spPr>
          <a:xfrm>
            <a:off x="452438"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1384a485e20_15_171:notes"/>
          <p:cNvSpPr txBox="1">
            <a:spLocks noGrp="1"/>
          </p:cNvSpPr>
          <p:nvPr>
            <p:ph type="body" idx="1"/>
          </p:nvPr>
        </p:nvSpPr>
        <p:spPr>
          <a:xfrm>
            <a:off x="685800" y="4777194"/>
            <a:ext cx="5486400" cy="39087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31" name="Google Shape;431;g1384a485e20_15_171:notes"/>
          <p:cNvSpPr txBox="1">
            <a:spLocks noGrp="1"/>
          </p:cNvSpPr>
          <p:nvPr>
            <p:ph type="sldNum" idx="12"/>
          </p:nvPr>
        </p:nvSpPr>
        <p:spPr>
          <a:xfrm>
            <a:off x="3884613" y="9428584"/>
            <a:ext cx="2971800" cy="498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46af0e12df_2_30:notes"/>
          <p:cNvSpPr txBox="1">
            <a:spLocks noGrp="1"/>
          </p:cNvSpPr>
          <p:nvPr>
            <p:ph type="body" idx="1"/>
          </p:nvPr>
        </p:nvSpPr>
        <p:spPr>
          <a:xfrm>
            <a:off x="685800" y="4777194"/>
            <a:ext cx="54864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g146af0e12df_2_30:notes"/>
          <p:cNvSpPr>
            <a:spLocks noGrp="1" noRot="1" noChangeAspect="1"/>
          </p:cNvSpPr>
          <p:nvPr>
            <p:ph type="sldImg" idx="2"/>
          </p:nvPr>
        </p:nvSpPr>
        <p:spPr>
          <a:xfrm>
            <a:off x="452438"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146af0e12df_2_58:notes"/>
          <p:cNvSpPr txBox="1">
            <a:spLocks noGrp="1"/>
          </p:cNvSpPr>
          <p:nvPr>
            <p:ph type="body" idx="1"/>
          </p:nvPr>
        </p:nvSpPr>
        <p:spPr>
          <a:xfrm>
            <a:off x="685800" y="4777194"/>
            <a:ext cx="54864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1" name="Google Shape;591;g146af0e12df_2_58:notes"/>
          <p:cNvSpPr>
            <a:spLocks noGrp="1" noRot="1" noChangeAspect="1"/>
          </p:cNvSpPr>
          <p:nvPr>
            <p:ph type="sldImg" idx="2"/>
          </p:nvPr>
        </p:nvSpPr>
        <p:spPr>
          <a:xfrm>
            <a:off x="452438"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146af0e12df_2_69:notes"/>
          <p:cNvSpPr txBox="1">
            <a:spLocks noGrp="1"/>
          </p:cNvSpPr>
          <p:nvPr>
            <p:ph type="body" idx="1"/>
          </p:nvPr>
        </p:nvSpPr>
        <p:spPr>
          <a:xfrm>
            <a:off x="685800" y="4777194"/>
            <a:ext cx="54864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0" name="Google Shape;600;g146af0e12df_2_69:notes"/>
          <p:cNvSpPr>
            <a:spLocks noGrp="1" noRot="1" noChangeAspect="1"/>
          </p:cNvSpPr>
          <p:nvPr>
            <p:ph type="sldImg" idx="2"/>
          </p:nvPr>
        </p:nvSpPr>
        <p:spPr>
          <a:xfrm>
            <a:off x="452438"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146af0e12df_2_81:notes"/>
          <p:cNvSpPr txBox="1">
            <a:spLocks noGrp="1"/>
          </p:cNvSpPr>
          <p:nvPr>
            <p:ph type="body" idx="1"/>
          </p:nvPr>
        </p:nvSpPr>
        <p:spPr>
          <a:xfrm>
            <a:off x="685800" y="4777194"/>
            <a:ext cx="54864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8" name="Google Shape;608;g146af0e12df_2_81:notes"/>
          <p:cNvSpPr>
            <a:spLocks noGrp="1" noRot="1" noChangeAspect="1"/>
          </p:cNvSpPr>
          <p:nvPr>
            <p:ph type="sldImg" idx="2"/>
          </p:nvPr>
        </p:nvSpPr>
        <p:spPr>
          <a:xfrm>
            <a:off x="452438"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1470d6bca92_0_0:notes"/>
          <p:cNvSpPr txBox="1">
            <a:spLocks noGrp="1"/>
          </p:cNvSpPr>
          <p:nvPr>
            <p:ph type="body" idx="1"/>
          </p:nvPr>
        </p:nvSpPr>
        <p:spPr>
          <a:xfrm>
            <a:off x="685800" y="4777194"/>
            <a:ext cx="54864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6" name="Google Shape;616;g1470d6bca92_0_0:notes"/>
          <p:cNvSpPr>
            <a:spLocks noGrp="1" noRot="1" noChangeAspect="1"/>
          </p:cNvSpPr>
          <p:nvPr>
            <p:ph type="sldImg" idx="2"/>
          </p:nvPr>
        </p:nvSpPr>
        <p:spPr>
          <a:xfrm>
            <a:off x="452438"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46af0e12df_2_90:notes"/>
          <p:cNvSpPr txBox="1">
            <a:spLocks noGrp="1"/>
          </p:cNvSpPr>
          <p:nvPr>
            <p:ph type="body" idx="1"/>
          </p:nvPr>
        </p:nvSpPr>
        <p:spPr>
          <a:xfrm>
            <a:off x="685800" y="4777194"/>
            <a:ext cx="54864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4" name="Google Shape;624;g146af0e12df_2_90:notes"/>
          <p:cNvSpPr>
            <a:spLocks noGrp="1" noRot="1" noChangeAspect="1"/>
          </p:cNvSpPr>
          <p:nvPr>
            <p:ph type="sldImg" idx="2"/>
          </p:nvPr>
        </p:nvSpPr>
        <p:spPr>
          <a:xfrm>
            <a:off x="452438"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146af0e12df_2_102:notes"/>
          <p:cNvSpPr txBox="1">
            <a:spLocks noGrp="1"/>
          </p:cNvSpPr>
          <p:nvPr>
            <p:ph type="body" idx="1"/>
          </p:nvPr>
        </p:nvSpPr>
        <p:spPr>
          <a:xfrm>
            <a:off x="685800" y="4777194"/>
            <a:ext cx="54864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3" name="Google Shape;633;g146af0e12df_2_102:notes"/>
          <p:cNvSpPr>
            <a:spLocks noGrp="1" noRot="1" noChangeAspect="1"/>
          </p:cNvSpPr>
          <p:nvPr>
            <p:ph type="sldImg" idx="2"/>
          </p:nvPr>
        </p:nvSpPr>
        <p:spPr>
          <a:xfrm>
            <a:off x="452438"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1470d6bca92_0_17:notes"/>
          <p:cNvSpPr txBox="1">
            <a:spLocks noGrp="1"/>
          </p:cNvSpPr>
          <p:nvPr>
            <p:ph type="body" idx="1"/>
          </p:nvPr>
        </p:nvSpPr>
        <p:spPr>
          <a:xfrm>
            <a:off x="685800" y="4777194"/>
            <a:ext cx="54864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g1470d6bca92_0_17:notes"/>
          <p:cNvSpPr>
            <a:spLocks noGrp="1" noRot="1" noChangeAspect="1"/>
          </p:cNvSpPr>
          <p:nvPr>
            <p:ph type="sldImg" idx="2"/>
          </p:nvPr>
        </p:nvSpPr>
        <p:spPr>
          <a:xfrm>
            <a:off x="452438"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4a485e20_14_0:notes"/>
          <p:cNvSpPr txBox="1">
            <a:spLocks noGrp="1"/>
          </p:cNvSpPr>
          <p:nvPr>
            <p:ph type="body" idx="1"/>
          </p:nvPr>
        </p:nvSpPr>
        <p:spPr>
          <a:xfrm>
            <a:off x="685800" y="4777194"/>
            <a:ext cx="54864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1384a485e20_14_0:notes"/>
          <p:cNvSpPr>
            <a:spLocks noGrp="1" noRot="1" noChangeAspect="1"/>
          </p:cNvSpPr>
          <p:nvPr>
            <p:ph type="sldImg" idx="2"/>
          </p:nvPr>
        </p:nvSpPr>
        <p:spPr>
          <a:xfrm>
            <a:off x="452438"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1470d6bca92_0_32:notes"/>
          <p:cNvSpPr txBox="1">
            <a:spLocks noGrp="1"/>
          </p:cNvSpPr>
          <p:nvPr>
            <p:ph type="body" idx="1"/>
          </p:nvPr>
        </p:nvSpPr>
        <p:spPr>
          <a:xfrm>
            <a:off x="685800" y="4777194"/>
            <a:ext cx="54864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1" name="Google Shape;651;g1470d6bca92_0_32:notes"/>
          <p:cNvSpPr>
            <a:spLocks noGrp="1" noRot="1" noChangeAspect="1"/>
          </p:cNvSpPr>
          <p:nvPr>
            <p:ph type="sldImg" idx="2"/>
          </p:nvPr>
        </p:nvSpPr>
        <p:spPr>
          <a:xfrm>
            <a:off x="452438"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1473d6c6d95_0_0:notes"/>
          <p:cNvSpPr txBox="1">
            <a:spLocks noGrp="1"/>
          </p:cNvSpPr>
          <p:nvPr>
            <p:ph type="body" idx="1"/>
          </p:nvPr>
        </p:nvSpPr>
        <p:spPr>
          <a:xfrm>
            <a:off x="685800" y="4777194"/>
            <a:ext cx="54864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0" name="Google Shape;660;g1473d6c6d95_0_0:notes"/>
          <p:cNvSpPr>
            <a:spLocks noGrp="1" noRot="1" noChangeAspect="1"/>
          </p:cNvSpPr>
          <p:nvPr>
            <p:ph type="sldImg" idx="2"/>
          </p:nvPr>
        </p:nvSpPr>
        <p:spPr>
          <a:xfrm>
            <a:off x="452438"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1473d6c6d95_0_10:notes"/>
          <p:cNvSpPr txBox="1">
            <a:spLocks noGrp="1"/>
          </p:cNvSpPr>
          <p:nvPr>
            <p:ph type="body" idx="1"/>
          </p:nvPr>
        </p:nvSpPr>
        <p:spPr>
          <a:xfrm>
            <a:off x="685800" y="4777194"/>
            <a:ext cx="54864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9" name="Google Shape;669;g1473d6c6d95_0_10:notes"/>
          <p:cNvSpPr>
            <a:spLocks noGrp="1" noRot="1" noChangeAspect="1"/>
          </p:cNvSpPr>
          <p:nvPr>
            <p:ph type="sldImg" idx="2"/>
          </p:nvPr>
        </p:nvSpPr>
        <p:spPr>
          <a:xfrm>
            <a:off x="452438"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1473d6c6d95_0_20:notes"/>
          <p:cNvSpPr txBox="1">
            <a:spLocks noGrp="1"/>
          </p:cNvSpPr>
          <p:nvPr>
            <p:ph type="body" idx="1"/>
          </p:nvPr>
        </p:nvSpPr>
        <p:spPr>
          <a:xfrm>
            <a:off x="685800" y="4777194"/>
            <a:ext cx="54864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8" name="Google Shape;678;g1473d6c6d95_0_20:notes"/>
          <p:cNvSpPr>
            <a:spLocks noGrp="1" noRot="1" noChangeAspect="1"/>
          </p:cNvSpPr>
          <p:nvPr>
            <p:ph type="sldImg" idx="2"/>
          </p:nvPr>
        </p:nvSpPr>
        <p:spPr>
          <a:xfrm>
            <a:off x="452438"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146af0e12df_2_47:notes"/>
          <p:cNvSpPr txBox="1">
            <a:spLocks noGrp="1"/>
          </p:cNvSpPr>
          <p:nvPr>
            <p:ph type="body" idx="1"/>
          </p:nvPr>
        </p:nvSpPr>
        <p:spPr>
          <a:xfrm>
            <a:off x="685800" y="4777194"/>
            <a:ext cx="54864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7" name="Google Shape;687;g146af0e12df_2_47:notes"/>
          <p:cNvSpPr>
            <a:spLocks noGrp="1" noRot="1" noChangeAspect="1"/>
          </p:cNvSpPr>
          <p:nvPr>
            <p:ph type="sldImg" idx="2"/>
          </p:nvPr>
        </p:nvSpPr>
        <p:spPr>
          <a:xfrm>
            <a:off x="452438"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1470d6bca92_0_42:notes"/>
          <p:cNvSpPr txBox="1">
            <a:spLocks noGrp="1"/>
          </p:cNvSpPr>
          <p:nvPr>
            <p:ph type="body" idx="1"/>
          </p:nvPr>
        </p:nvSpPr>
        <p:spPr>
          <a:xfrm>
            <a:off x="685800" y="4777194"/>
            <a:ext cx="54864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0" name="Google Shape;700;g1470d6bca92_0_42:notes"/>
          <p:cNvSpPr>
            <a:spLocks noGrp="1" noRot="1" noChangeAspect="1"/>
          </p:cNvSpPr>
          <p:nvPr>
            <p:ph type="sldImg" idx="2"/>
          </p:nvPr>
        </p:nvSpPr>
        <p:spPr>
          <a:xfrm>
            <a:off x="452438"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1384a485e20_13_0:notes"/>
          <p:cNvSpPr txBox="1">
            <a:spLocks noGrp="1"/>
          </p:cNvSpPr>
          <p:nvPr>
            <p:ph type="body" idx="1"/>
          </p:nvPr>
        </p:nvSpPr>
        <p:spPr>
          <a:xfrm>
            <a:off x="685800" y="4777194"/>
            <a:ext cx="54864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8" name="Google Shape;708;g1384a485e20_13_0:notes"/>
          <p:cNvSpPr>
            <a:spLocks noGrp="1" noRot="1" noChangeAspect="1"/>
          </p:cNvSpPr>
          <p:nvPr>
            <p:ph type="sldImg" idx="2"/>
          </p:nvPr>
        </p:nvSpPr>
        <p:spPr>
          <a:xfrm>
            <a:off x="452438"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1384a485e20_12_61:notes"/>
          <p:cNvSpPr txBox="1">
            <a:spLocks noGrp="1"/>
          </p:cNvSpPr>
          <p:nvPr>
            <p:ph type="body" idx="1"/>
          </p:nvPr>
        </p:nvSpPr>
        <p:spPr>
          <a:xfrm>
            <a:off x="685800" y="4777194"/>
            <a:ext cx="54864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8" name="Google Shape;718;g1384a485e20_12_61:notes"/>
          <p:cNvSpPr>
            <a:spLocks noGrp="1" noRot="1" noChangeAspect="1"/>
          </p:cNvSpPr>
          <p:nvPr>
            <p:ph type="sldImg" idx="2"/>
          </p:nvPr>
        </p:nvSpPr>
        <p:spPr>
          <a:xfrm>
            <a:off x="452438"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384a485e20_12_72:notes"/>
          <p:cNvSpPr txBox="1">
            <a:spLocks noGrp="1"/>
          </p:cNvSpPr>
          <p:nvPr>
            <p:ph type="body" idx="1"/>
          </p:nvPr>
        </p:nvSpPr>
        <p:spPr>
          <a:xfrm>
            <a:off x="685800" y="4777194"/>
            <a:ext cx="54864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7" name="Google Shape;727;g1384a485e20_12_72:notes"/>
          <p:cNvSpPr>
            <a:spLocks noGrp="1" noRot="1" noChangeAspect="1"/>
          </p:cNvSpPr>
          <p:nvPr>
            <p:ph type="sldImg" idx="2"/>
          </p:nvPr>
        </p:nvSpPr>
        <p:spPr>
          <a:xfrm>
            <a:off x="452438"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1384a485e20_15_151:notes"/>
          <p:cNvSpPr txBox="1">
            <a:spLocks noGrp="1"/>
          </p:cNvSpPr>
          <p:nvPr>
            <p:ph type="body" idx="1"/>
          </p:nvPr>
        </p:nvSpPr>
        <p:spPr>
          <a:xfrm>
            <a:off x="685800" y="4777194"/>
            <a:ext cx="54864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6" name="Google Shape;736;g1384a485e20_15_151:notes"/>
          <p:cNvSpPr>
            <a:spLocks noGrp="1" noRot="1" noChangeAspect="1"/>
          </p:cNvSpPr>
          <p:nvPr>
            <p:ph type="sldImg" idx="2"/>
          </p:nvPr>
        </p:nvSpPr>
        <p:spPr>
          <a:xfrm>
            <a:off x="452438"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473d6c701c_0_11:notes"/>
          <p:cNvSpPr txBox="1">
            <a:spLocks noGrp="1"/>
          </p:cNvSpPr>
          <p:nvPr>
            <p:ph type="body" idx="1"/>
          </p:nvPr>
        </p:nvSpPr>
        <p:spPr>
          <a:xfrm>
            <a:off x="685800" y="4777194"/>
            <a:ext cx="54864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g1473d6c701c_0_11:notes"/>
          <p:cNvSpPr>
            <a:spLocks noGrp="1" noRot="1" noChangeAspect="1"/>
          </p:cNvSpPr>
          <p:nvPr>
            <p:ph type="sldImg" idx="2"/>
          </p:nvPr>
        </p:nvSpPr>
        <p:spPr>
          <a:xfrm>
            <a:off x="452438"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24:notes"/>
          <p:cNvSpPr txBox="1">
            <a:spLocks noGrp="1"/>
          </p:cNvSpPr>
          <p:nvPr>
            <p:ph type="body" idx="1"/>
          </p:nvPr>
        </p:nvSpPr>
        <p:spPr>
          <a:xfrm>
            <a:off x="685800" y="4777194"/>
            <a:ext cx="548640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5" name="Google Shape;745;p24:notes"/>
          <p:cNvSpPr>
            <a:spLocks noGrp="1" noRot="1" noChangeAspect="1"/>
          </p:cNvSpPr>
          <p:nvPr>
            <p:ph type="sldImg" idx="2"/>
          </p:nvPr>
        </p:nvSpPr>
        <p:spPr>
          <a:xfrm>
            <a:off x="452438"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23:notes"/>
          <p:cNvSpPr txBox="1">
            <a:spLocks noGrp="1"/>
          </p:cNvSpPr>
          <p:nvPr>
            <p:ph type="body" idx="1"/>
          </p:nvPr>
        </p:nvSpPr>
        <p:spPr>
          <a:xfrm>
            <a:off x="685800" y="4777194"/>
            <a:ext cx="548640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7" name="Google Shape;757;p23:notes"/>
          <p:cNvSpPr>
            <a:spLocks noGrp="1" noRot="1" noChangeAspect="1"/>
          </p:cNvSpPr>
          <p:nvPr>
            <p:ph type="sldImg" idx="2"/>
          </p:nvPr>
        </p:nvSpPr>
        <p:spPr>
          <a:xfrm>
            <a:off x="452438"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46af0e12df_2_19:notes"/>
          <p:cNvSpPr txBox="1">
            <a:spLocks noGrp="1"/>
          </p:cNvSpPr>
          <p:nvPr>
            <p:ph type="body" idx="1"/>
          </p:nvPr>
        </p:nvSpPr>
        <p:spPr>
          <a:xfrm>
            <a:off x="685800" y="4777194"/>
            <a:ext cx="54864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3" name="Google Shape;773;g146af0e12df_2_19:notes"/>
          <p:cNvSpPr>
            <a:spLocks noGrp="1" noRot="1" noChangeAspect="1"/>
          </p:cNvSpPr>
          <p:nvPr>
            <p:ph type="sldImg" idx="2"/>
          </p:nvPr>
        </p:nvSpPr>
        <p:spPr>
          <a:xfrm>
            <a:off x="452438"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1477590c522_1_1:notes"/>
          <p:cNvSpPr>
            <a:spLocks noGrp="1" noRot="1" noChangeAspect="1"/>
          </p:cNvSpPr>
          <p:nvPr>
            <p:ph type="sldImg" idx="2"/>
          </p:nvPr>
        </p:nvSpPr>
        <p:spPr>
          <a:xfrm>
            <a:off x="452438"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1477590c522_1_1:notes"/>
          <p:cNvSpPr txBox="1">
            <a:spLocks noGrp="1"/>
          </p:cNvSpPr>
          <p:nvPr>
            <p:ph type="body" idx="1"/>
          </p:nvPr>
        </p:nvSpPr>
        <p:spPr>
          <a:xfrm>
            <a:off x="685800" y="4777194"/>
            <a:ext cx="54864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2" name="Google Shape;782;g1477590c522_1_1:notes"/>
          <p:cNvSpPr txBox="1">
            <a:spLocks noGrp="1"/>
          </p:cNvSpPr>
          <p:nvPr>
            <p:ph type="sldNum" idx="12"/>
          </p:nvPr>
        </p:nvSpPr>
        <p:spPr>
          <a:xfrm>
            <a:off x="3884613" y="9428584"/>
            <a:ext cx="29718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pt-BR"/>
              <a:t>53</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73d6c701c_1_0:notes"/>
          <p:cNvSpPr txBox="1">
            <a:spLocks noGrp="1"/>
          </p:cNvSpPr>
          <p:nvPr>
            <p:ph type="body" idx="1"/>
          </p:nvPr>
        </p:nvSpPr>
        <p:spPr>
          <a:xfrm>
            <a:off x="685800" y="4777194"/>
            <a:ext cx="54864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1473d6c701c_1_0:notes"/>
          <p:cNvSpPr>
            <a:spLocks noGrp="1" noRot="1" noChangeAspect="1"/>
          </p:cNvSpPr>
          <p:nvPr>
            <p:ph type="sldImg" idx="2"/>
          </p:nvPr>
        </p:nvSpPr>
        <p:spPr>
          <a:xfrm>
            <a:off x="452438"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notes"/>
          <p:cNvSpPr txBox="1">
            <a:spLocks noGrp="1"/>
          </p:cNvSpPr>
          <p:nvPr>
            <p:ph type="body" idx="1"/>
          </p:nvPr>
        </p:nvSpPr>
        <p:spPr>
          <a:xfrm>
            <a:off x="685800" y="4777194"/>
            <a:ext cx="548640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2:notes"/>
          <p:cNvSpPr>
            <a:spLocks noGrp="1" noRot="1" noChangeAspect="1"/>
          </p:cNvSpPr>
          <p:nvPr>
            <p:ph type="sldImg" idx="2"/>
          </p:nvPr>
        </p:nvSpPr>
        <p:spPr>
          <a:xfrm>
            <a:off x="452438"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46af0e12df_2_0:notes"/>
          <p:cNvSpPr txBox="1">
            <a:spLocks noGrp="1"/>
          </p:cNvSpPr>
          <p:nvPr>
            <p:ph type="body" idx="1"/>
          </p:nvPr>
        </p:nvSpPr>
        <p:spPr>
          <a:xfrm>
            <a:off x="685800" y="4777194"/>
            <a:ext cx="54864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g146af0e12df_2_0:notes"/>
          <p:cNvSpPr>
            <a:spLocks noGrp="1" noRot="1" noChangeAspect="1"/>
          </p:cNvSpPr>
          <p:nvPr>
            <p:ph type="sldImg" idx="2"/>
          </p:nvPr>
        </p:nvSpPr>
        <p:spPr>
          <a:xfrm>
            <a:off x="452438"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477590c522_1_10:notes"/>
          <p:cNvSpPr>
            <a:spLocks noGrp="1" noRot="1" noChangeAspect="1"/>
          </p:cNvSpPr>
          <p:nvPr>
            <p:ph type="sldImg" idx="2"/>
          </p:nvPr>
        </p:nvSpPr>
        <p:spPr>
          <a:xfrm>
            <a:off x="452438"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1477590c522_1_10:notes"/>
          <p:cNvSpPr txBox="1">
            <a:spLocks noGrp="1"/>
          </p:cNvSpPr>
          <p:nvPr>
            <p:ph type="body" idx="1"/>
          </p:nvPr>
        </p:nvSpPr>
        <p:spPr>
          <a:xfrm>
            <a:off x="685800" y="4777194"/>
            <a:ext cx="5486400" cy="39087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80" name="Google Shape;180;g1477590c522_1_10:notes"/>
          <p:cNvSpPr txBox="1">
            <a:spLocks noGrp="1"/>
          </p:cNvSpPr>
          <p:nvPr>
            <p:ph type="sldNum" idx="12"/>
          </p:nvPr>
        </p:nvSpPr>
        <p:spPr>
          <a:xfrm>
            <a:off x="3884613" y="9428584"/>
            <a:ext cx="2971800" cy="498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34"/>
        <p:cNvGrpSpPr/>
        <p:nvPr/>
      </p:nvGrpSpPr>
      <p:grpSpPr>
        <a:xfrm>
          <a:off x="0" y="0"/>
          <a:ext cx="0" cy="0"/>
          <a:chOff x="0" y="0"/>
          <a:chExt cx="0" cy="0"/>
        </a:xfrm>
      </p:grpSpPr>
      <p:sp>
        <p:nvSpPr>
          <p:cNvPr id="35" name="Google Shape;35;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3"/>
        <p:cNvGrpSpPr/>
        <p:nvPr/>
      </p:nvGrpSpPr>
      <p:grpSpPr>
        <a:xfrm>
          <a:off x="0" y="0"/>
          <a:ext cx="0" cy="0"/>
          <a:chOff x="0" y="0"/>
          <a:chExt cx="0" cy="0"/>
        </a:xfrm>
      </p:grpSpPr>
      <p:sp>
        <p:nvSpPr>
          <p:cNvPr id="44" name="Google Shape;44;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48"/>
        <p:cNvGrpSpPr/>
        <p:nvPr/>
      </p:nvGrpSpPr>
      <p:grpSpPr>
        <a:xfrm>
          <a:off x="0" y="0"/>
          <a:ext cx="0" cy="0"/>
          <a:chOff x="0" y="0"/>
          <a:chExt cx="0" cy="0"/>
        </a:xfrm>
      </p:grpSpPr>
      <p:sp>
        <p:nvSpPr>
          <p:cNvPr id="49" name="Google Shape;49;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55"/>
        <p:cNvGrpSpPr/>
        <p:nvPr/>
      </p:nvGrpSpPr>
      <p:grpSpPr>
        <a:xfrm>
          <a:off x="0" y="0"/>
          <a:ext cx="0" cy="0"/>
          <a:chOff x="0" y="0"/>
          <a:chExt cx="0" cy="0"/>
        </a:xfrm>
      </p:grpSpPr>
      <p:sp>
        <p:nvSpPr>
          <p:cNvPr id="56" name="Google Shape;5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a:spLocks noGrp="1"/>
          </p:cNvSpPr>
          <p:nvPr>
            <p:ph type="pic" idx="2"/>
          </p:nvPr>
        </p:nvSpPr>
        <p:spPr>
          <a:xfrm>
            <a:off x="5183188" y="987425"/>
            <a:ext cx="6172200" cy="4873625"/>
          </a:xfrm>
          <a:prstGeom prst="rect">
            <a:avLst/>
          </a:prstGeom>
          <a:noFill/>
          <a:ln>
            <a:noFill/>
          </a:ln>
        </p:spPr>
      </p:sp>
      <p:sp>
        <p:nvSpPr>
          <p:cNvPr id="58" name="Google Shape;58;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62"/>
        <p:cNvGrpSpPr/>
        <p:nvPr/>
      </p:nvGrpSpPr>
      <p:grpSpPr>
        <a:xfrm>
          <a:off x="0" y="0"/>
          <a:ext cx="0" cy="0"/>
          <a:chOff x="0" y="0"/>
          <a:chExt cx="0" cy="0"/>
        </a:xfrm>
      </p:grpSpPr>
      <p:sp>
        <p:nvSpPr>
          <p:cNvPr id="63" name="Google Shape;6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68"/>
        <p:cNvGrpSpPr/>
        <p:nvPr/>
      </p:nvGrpSpPr>
      <p:grpSpPr>
        <a:xfrm>
          <a:off x="0" y="0"/>
          <a:ext cx="0" cy="0"/>
          <a:chOff x="0" y="0"/>
          <a:chExt cx="0" cy="0"/>
        </a:xfrm>
      </p:grpSpPr>
      <p:sp>
        <p:nvSpPr>
          <p:cNvPr id="69" name="Google Shape;69;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hyperlink" Target="https://proadi.ufms.br/areadogestor/"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jp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51.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4.png"/><Relationship Id="rId7" Type="http://schemas.openxmlformats.org/officeDocument/2006/relationships/image" Target="../media/image35.jpg"/><Relationship Id="rId12" Type="http://schemas.openxmlformats.org/officeDocument/2006/relationships/image" Target="../media/image40.jp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34.jpg"/><Relationship Id="rId11" Type="http://schemas.openxmlformats.org/officeDocument/2006/relationships/image" Target="../media/image39.jpg"/><Relationship Id="rId5" Type="http://schemas.openxmlformats.org/officeDocument/2006/relationships/image" Target="../media/image33.jpg"/><Relationship Id="rId10" Type="http://schemas.openxmlformats.org/officeDocument/2006/relationships/image" Target="../media/image38.jpg"/><Relationship Id="rId4" Type="http://schemas.openxmlformats.org/officeDocument/2006/relationships/image" Target="../media/image32.jpg"/><Relationship Id="rId9" Type="http://schemas.openxmlformats.org/officeDocument/2006/relationships/image" Target="../media/image37.jpg"/></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hyperlink" Target="mailto:dicont.proadi@ufms.br"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hyperlink" Target="mailto:marcio.aquino@ufms.br"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s://www.gov.br/compras/pt-br/sistemas/conheca-o-compras/sistema-de-planejamento-e-gerenciamento-de-contrataco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79" name="Google Shape;79;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80" name="Google Shape;80;p1"/>
          <p:cNvPicPr preferRelativeResize="0"/>
          <p:nvPr/>
        </p:nvPicPr>
        <p:blipFill rotWithShape="1">
          <a:blip r:embed="rId3">
            <a:alphaModFix/>
          </a:blip>
          <a:srcRect/>
          <a:stretch/>
        </p:blipFill>
        <p:spPr>
          <a:xfrm>
            <a:off x="-1" y="0"/>
            <a:ext cx="12210473" cy="7030720"/>
          </a:xfrm>
          <a:prstGeom prst="rect">
            <a:avLst/>
          </a:prstGeom>
          <a:noFill/>
          <a:ln>
            <a:noFill/>
          </a:ln>
        </p:spPr>
      </p:pic>
      <p:pic>
        <p:nvPicPr>
          <p:cNvPr id="81" name="Google Shape;81;p1"/>
          <p:cNvPicPr preferRelativeResize="0"/>
          <p:nvPr/>
        </p:nvPicPr>
        <p:blipFill rotWithShape="1">
          <a:blip r:embed="rId4">
            <a:alphaModFix/>
          </a:blip>
          <a:srcRect/>
          <a:stretch/>
        </p:blipFill>
        <p:spPr>
          <a:xfrm>
            <a:off x="5983605" y="110490"/>
            <a:ext cx="6076950" cy="1638300"/>
          </a:xfrm>
          <a:prstGeom prst="rect">
            <a:avLst/>
          </a:prstGeom>
          <a:noFill/>
          <a:ln>
            <a:noFill/>
          </a:ln>
        </p:spPr>
      </p:pic>
      <p:pic>
        <p:nvPicPr>
          <p:cNvPr id="82" name="Google Shape;82;p1"/>
          <p:cNvPicPr preferRelativeResize="0"/>
          <p:nvPr/>
        </p:nvPicPr>
        <p:blipFill rotWithShape="1">
          <a:blip r:embed="rId5">
            <a:alphaModFix/>
          </a:blip>
          <a:srcRect/>
          <a:stretch/>
        </p:blipFill>
        <p:spPr>
          <a:xfrm>
            <a:off x="131445" y="131295"/>
            <a:ext cx="1123950" cy="1171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1477590c522_0_17"/>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193" name="Google Shape;193;g1477590c522_0_1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194" name="Google Shape;194;g1477590c522_0_17"/>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195" name="Google Shape;195;g1477590c522_0_17"/>
          <p:cNvSpPr txBox="1"/>
          <p:nvPr/>
        </p:nvSpPr>
        <p:spPr>
          <a:xfrm>
            <a:off x="187475" y="1517026"/>
            <a:ext cx="10739100" cy="3827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BR" sz="1800"/>
              <a:t>Conforme Instrução Normativa nº 5, de 25 de maio de 2017, estabelece em seu Art. 20:</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u="none" strike="noStrike" cap="none">
              <a:solidFill>
                <a:srgbClr val="000000"/>
              </a:solidFill>
              <a:latin typeface="Arial"/>
              <a:ea typeface="Arial"/>
              <a:cs typeface="Arial"/>
              <a:sym typeface="Arial"/>
            </a:endParaRPr>
          </a:p>
          <a:p>
            <a:pPr marL="0" lvl="0" indent="698500" algn="just" rtl="0">
              <a:lnSpc>
                <a:spcPct val="150000"/>
              </a:lnSpc>
              <a:spcBef>
                <a:spcPts val="0"/>
              </a:spcBef>
              <a:spcAft>
                <a:spcPts val="0"/>
              </a:spcAft>
              <a:buClr>
                <a:schemeClr val="dk1"/>
              </a:buClr>
              <a:buSzPts val="1100"/>
              <a:buFont typeface="Arial"/>
              <a:buNone/>
            </a:pPr>
            <a:r>
              <a:rPr lang="pt-BR" sz="1800">
                <a:solidFill>
                  <a:srgbClr val="162937"/>
                </a:solidFill>
                <a:highlight>
                  <a:srgbClr val="FFFFFF"/>
                </a:highlight>
              </a:rPr>
              <a:t>Art. 20. O Planejamento da Contratação, para cada serviço a ser contratado, consistirá nas seguintes etapas:</a:t>
            </a:r>
            <a:endParaRPr sz="1800">
              <a:solidFill>
                <a:srgbClr val="162937"/>
              </a:solidFill>
              <a:highlight>
                <a:srgbClr val="FFFFFF"/>
              </a:highlight>
            </a:endParaRPr>
          </a:p>
          <a:p>
            <a:pPr marL="0" lvl="0" indent="698500" algn="just" rtl="0">
              <a:lnSpc>
                <a:spcPct val="150000"/>
              </a:lnSpc>
              <a:spcBef>
                <a:spcPts val="800"/>
              </a:spcBef>
              <a:spcAft>
                <a:spcPts val="0"/>
              </a:spcAft>
              <a:buClr>
                <a:schemeClr val="dk1"/>
              </a:buClr>
              <a:buSzPts val="1100"/>
              <a:buFont typeface="Arial"/>
              <a:buNone/>
            </a:pPr>
            <a:r>
              <a:rPr lang="pt-BR" sz="1800">
                <a:solidFill>
                  <a:srgbClr val="162937"/>
                </a:solidFill>
                <a:highlight>
                  <a:srgbClr val="FFFFFF"/>
                </a:highlight>
              </a:rPr>
              <a:t>I - Estudos Preliminares;</a:t>
            </a:r>
            <a:endParaRPr sz="1800">
              <a:solidFill>
                <a:srgbClr val="162937"/>
              </a:solidFill>
              <a:highlight>
                <a:srgbClr val="FFFFFF"/>
              </a:highlight>
            </a:endParaRPr>
          </a:p>
          <a:p>
            <a:pPr marL="0" lvl="0" indent="698500" algn="just" rtl="0">
              <a:lnSpc>
                <a:spcPct val="150000"/>
              </a:lnSpc>
              <a:spcBef>
                <a:spcPts val="800"/>
              </a:spcBef>
              <a:spcAft>
                <a:spcPts val="0"/>
              </a:spcAft>
              <a:buClr>
                <a:schemeClr val="dk1"/>
              </a:buClr>
              <a:buSzPts val="1100"/>
              <a:buFont typeface="Arial"/>
              <a:buNone/>
            </a:pPr>
            <a:r>
              <a:rPr lang="pt-BR" sz="1800">
                <a:solidFill>
                  <a:srgbClr val="162937"/>
                </a:solidFill>
                <a:highlight>
                  <a:srgbClr val="FFFFFF"/>
                </a:highlight>
              </a:rPr>
              <a:t>II - Gerenciamento de Riscos; e</a:t>
            </a:r>
            <a:endParaRPr sz="1800">
              <a:solidFill>
                <a:srgbClr val="162937"/>
              </a:solidFill>
              <a:highlight>
                <a:srgbClr val="FFFFFF"/>
              </a:highlight>
            </a:endParaRPr>
          </a:p>
          <a:p>
            <a:pPr marL="0" lvl="0" indent="698500" algn="just" rtl="0">
              <a:lnSpc>
                <a:spcPct val="150000"/>
              </a:lnSpc>
              <a:spcBef>
                <a:spcPts val="800"/>
              </a:spcBef>
              <a:spcAft>
                <a:spcPts val="0"/>
              </a:spcAft>
              <a:buClr>
                <a:schemeClr val="dk1"/>
              </a:buClr>
              <a:buSzPts val="1100"/>
              <a:buFont typeface="Arial"/>
              <a:buNone/>
            </a:pPr>
            <a:r>
              <a:rPr lang="pt-BR" sz="1800">
                <a:solidFill>
                  <a:srgbClr val="162937"/>
                </a:solidFill>
                <a:highlight>
                  <a:srgbClr val="FFFFFF"/>
                </a:highlight>
              </a:rPr>
              <a:t>III - Termo de Referência ou Projeto Básico.</a:t>
            </a:r>
            <a:endParaRPr sz="1800">
              <a:solidFill>
                <a:srgbClr val="162937"/>
              </a:solidFill>
              <a:highlight>
                <a:srgbClr val="FFFFFF"/>
              </a:highlight>
            </a:endParaRPr>
          </a:p>
          <a:p>
            <a:pPr marL="0" lvl="0" indent="698500" algn="just" rtl="0">
              <a:lnSpc>
                <a:spcPct val="150000"/>
              </a:lnSpc>
              <a:spcBef>
                <a:spcPts val="800"/>
              </a:spcBef>
              <a:spcAft>
                <a:spcPts val="800"/>
              </a:spcAft>
              <a:buSzPts val="1100"/>
              <a:buNone/>
            </a:pPr>
            <a:r>
              <a:rPr lang="pt-BR" sz="1800">
                <a:solidFill>
                  <a:srgbClr val="162937"/>
                </a:solidFill>
                <a:highlight>
                  <a:srgbClr val="FFFFFF"/>
                </a:highlight>
              </a:rPr>
              <a:t>§ 1º As situações que ensejam a dispensa ou inexigibilidade da licitação exigem o cumprimento das etapas do Planejamento da Contratação, no que couber.</a:t>
            </a:r>
            <a:endParaRPr sz="1400" b="0" u="none" strike="noStrike" cap="none">
              <a:solidFill>
                <a:srgbClr val="000000"/>
              </a:solidFill>
              <a:latin typeface="Arial"/>
              <a:ea typeface="Arial"/>
              <a:cs typeface="Arial"/>
              <a:sym typeface="Arial"/>
            </a:endParaRPr>
          </a:p>
        </p:txBody>
      </p:sp>
      <p:sp>
        <p:nvSpPr>
          <p:cNvPr id="196" name="Google Shape;196;g1477590c522_0_17"/>
          <p:cNvSpPr txBox="1"/>
          <p:nvPr/>
        </p:nvSpPr>
        <p:spPr>
          <a:xfrm>
            <a:off x="187475" y="605700"/>
            <a:ext cx="108831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1800" b="1">
                <a:solidFill>
                  <a:srgbClr val="162937"/>
                </a:solidFill>
                <a:highlight>
                  <a:srgbClr val="FFFFFF"/>
                </a:highlight>
              </a:rPr>
              <a:t>DO PLANEJAMENTO DA CONTRATAÇÃO DE SERVIÇOS</a:t>
            </a:r>
            <a:endParaRPr sz="1800" b="1" i="0" u="none" strike="noStrike" cap="none">
              <a:solidFill>
                <a:srgbClr val="2F5496"/>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384a485e20_12_35"/>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202" name="Google Shape;202;g1384a485e20_12_3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203" name="Google Shape;203;g1384a485e20_12_35"/>
          <p:cNvPicPr preferRelativeResize="0"/>
          <p:nvPr/>
        </p:nvPicPr>
        <p:blipFill rotWithShape="1">
          <a:blip r:embed="rId3">
            <a:alphaModFix/>
          </a:blip>
          <a:srcRect/>
          <a:stretch/>
        </p:blipFill>
        <p:spPr>
          <a:xfrm>
            <a:off x="0" y="0"/>
            <a:ext cx="12192001" cy="6858000"/>
          </a:xfrm>
          <a:prstGeom prst="rect">
            <a:avLst/>
          </a:prstGeom>
          <a:noFill/>
          <a:ln>
            <a:noFill/>
          </a:ln>
        </p:spPr>
      </p:pic>
      <p:pic>
        <p:nvPicPr>
          <p:cNvPr id="204" name="Google Shape;204;g1384a485e20_12_35"/>
          <p:cNvPicPr preferRelativeResize="0"/>
          <p:nvPr/>
        </p:nvPicPr>
        <p:blipFill rotWithShape="1">
          <a:blip r:embed="rId4">
            <a:alphaModFix/>
          </a:blip>
          <a:srcRect/>
          <a:stretch/>
        </p:blipFill>
        <p:spPr>
          <a:xfrm>
            <a:off x="-4953" y="5253563"/>
            <a:ext cx="2272034" cy="1367941"/>
          </a:xfrm>
          <a:prstGeom prst="rect">
            <a:avLst/>
          </a:prstGeom>
          <a:noFill/>
          <a:ln>
            <a:noFill/>
          </a:ln>
        </p:spPr>
      </p:pic>
      <p:pic>
        <p:nvPicPr>
          <p:cNvPr id="205" name="Google Shape;205;g1384a485e20_12_35" descr="C:\Users\halissonrafael\OneDrive\Área de Trabalho\Fotos\Lixeiras.jpeg"/>
          <p:cNvPicPr preferRelativeResize="0"/>
          <p:nvPr/>
        </p:nvPicPr>
        <p:blipFill rotWithShape="1">
          <a:blip r:embed="rId5">
            <a:alphaModFix/>
          </a:blip>
          <a:srcRect/>
          <a:stretch/>
        </p:blipFill>
        <p:spPr>
          <a:xfrm>
            <a:off x="2482011" y="5253563"/>
            <a:ext cx="2330506" cy="1367941"/>
          </a:xfrm>
          <a:prstGeom prst="rect">
            <a:avLst/>
          </a:prstGeom>
          <a:noFill/>
          <a:ln>
            <a:noFill/>
          </a:ln>
        </p:spPr>
      </p:pic>
      <p:pic>
        <p:nvPicPr>
          <p:cNvPr id="206" name="Google Shape;206;g1384a485e20_12_35"/>
          <p:cNvPicPr preferRelativeResize="0"/>
          <p:nvPr/>
        </p:nvPicPr>
        <p:blipFill rotWithShape="1">
          <a:blip r:embed="rId6">
            <a:alphaModFix/>
          </a:blip>
          <a:srcRect/>
          <a:stretch/>
        </p:blipFill>
        <p:spPr>
          <a:xfrm>
            <a:off x="4982568" y="5252204"/>
            <a:ext cx="1991888" cy="1369301"/>
          </a:xfrm>
          <a:prstGeom prst="rect">
            <a:avLst/>
          </a:prstGeom>
          <a:noFill/>
          <a:ln>
            <a:noFill/>
          </a:ln>
        </p:spPr>
      </p:pic>
      <p:pic>
        <p:nvPicPr>
          <p:cNvPr id="207" name="Google Shape;207;g1384a485e20_12_35"/>
          <p:cNvPicPr preferRelativeResize="0"/>
          <p:nvPr/>
        </p:nvPicPr>
        <p:blipFill rotWithShape="1">
          <a:blip r:embed="rId7">
            <a:alphaModFix/>
          </a:blip>
          <a:srcRect/>
          <a:stretch/>
        </p:blipFill>
        <p:spPr>
          <a:xfrm>
            <a:off x="7102758" y="5252204"/>
            <a:ext cx="1598320" cy="1373130"/>
          </a:xfrm>
          <a:prstGeom prst="rect">
            <a:avLst/>
          </a:prstGeom>
          <a:noFill/>
          <a:ln>
            <a:noFill/>
          </a:ln>
        </p:spPr>
      </p:pic>
      <p:pic>
        <p:nvPicPr>
          <p:cNvPr id="208" name="Google Shape;208;g1384a485e20_12_35" descr="C:\Users\halissonrafael\OneDrive\Área de Trabalho\Fotos\WhatsApp Image 2020-05-09 at 12.52.10.jpeg"/>
          <p:cNvPicPr preferRelativeResize="0"/>
          <p:nvPr/>
        </p:nvPicPr>
        <p:blipFill rotWithShape="1">
          <a:blip r:embed="rId8">
            <a:alphaModFix/>
          </a:blip>
          <a:srcRect/>
          <a:stretch/>
        </p:blipFill>
        <p:spPr>
          <a:xfrm>
            <a:off x="8829380" y="5255943"/>
            <a:ext cx="2248492" cy="1367418"/>
          </a:xfrm>
          <a:prstGeom prst="rect">
            <a:avLst/>
          </a:prstGeom>
          <a:noFill/>
          <a:ln>
            <a:noFill/>
          </a:ln>
        </p:spPr>
      </p:pic>
      <p:sp>
        <p:nvSpPr>
          <p:cNvPr id="209" name="Google Shape;209;g1384a485e20_12_35"/>
          <p:cNvSpPr txBox="1"/>
          <p:nvPr/>
        </p:nvSpPr>
        <p:spPr>
          <a:xfrm>
            <a:off x="580575" y="1366575"/>
            <a:ext cx="11104200" cy="363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a:p>
          <a:p>
            <a:pPr marL="457200" marR="0" lvl="0" indent="-342900" algn="just" rtl="0">
              <a:lnSpc>
                <a:spcPct val="100000"/>
              </a:lnSpc>
              <a:spcBef>
                <a:spcPts val="0"/>
              </a:spcBef>
              <a:spcAft>
                <a:spcPts val="0"/>
              </a:spcAft>
              <a:buSzPts val="1800"/>
              <a:buChar char="-"/>
            </a:pPr>
            <a:r>
              <a:rPr lang="pt-BR" sz="1800"/>
              <a:t>Pregão Eletrônico: o procedimento administrativo por meio do qual a Administração Pública, garantindo a isonomia, seleciona fornecedor ou prestador de serviço, visando a execução de objeto comum no mercado, permitindo aos licitantes, em sessão pública, reduzir o valor da proposta por meio de lances verbais e sucessivos;</a:t>
            </a:r>
            <a:endParaRPr sz="1800"/>
          </a:p>
          <a:p>
            <a:pPr marL="457200" marR="0" lvl="0" indent="0" algn="just" rtl="0">
              <a:lnSpc>
                <a:spcPct val="100000"/>
              </a:lnSpc>
              <a:spcBef>
                <a:spcPts val="0"/>
              </a:spcBef>
              <a:spcAft>
                <a:spcPts val="0"/>
              </a:spcAft>
              <a:buNone/>
            </a:pPr>
            <a:endParaRPr sz="1800"/>
          </a:p>
          <a:p>
            <a:pPr marL="457200" marR="0" lvl="0" indent="-342900" algn="just" rtl="0">
              <a:lnSpc>
                <a:spcPct val="100000"/>
              </a:lnSpc>
              <a:spcBef>
                <a:spcPts val="0"/>
              </a:spcBef>
              <a:spcAft>
                <a:spcPts val="0"/>
              </a:spcAft>
              <a:buSzPts val="1800"/>
              <a:buChar char="-"/>
            </a:pPr>
            <a:r>
              <a:rPr lang="pt-BR" sz="1800"/>
              <a:t>RDC - Regime Diferenciado de Contratação: Regime criado em 2011, inicialmente visando a simplificação nos processos de obras e serviços com viés de alcançar eficiência nas Obras da Copa do Mundo de 2014 sediada no brasil e Jogos Olímpicos e Paralímpicos de 2016, pois reduz tempo de publicação e benefícios voltados a uso de tecnologia, bem como viabiliza o uso de contratação integrada de projetos e obra;</a:t>
            </a:r>
            <a:endParaRPr sz="1800"/>
          </a:p>
          <a:p>
            <a:pPr marL="0" marR="0" lvl="0" indent="0" algn="l" rtl="0">
              <a:lnSpc>
                <a:spcPct val="100000"/>
              </a:lnSpc>
              <a:spcBef>
                <a:spcPts val="0"/>
              </a:spcBef>
              <a:spcAft>
                <a:spcPts val="0"/>
              </a:spcAft>
              <a:buNone/>
            </a:pPr>
            <a:r>
              <a:rPr lang="pt-BR" sz="1800"/>
              <a:t>		</a:t>
            </a:r>
            <a:endParaRPr sz="1800"/>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g1384a485e20_12_35"/>
          <p:cNvSpPr txBox="1"/>
          <p:nvPr/>
        </p:nvSpPr>
        <p:spPr>
          <a:xfrm>
            <a:off x="827476" y="593150"/>
            <a:ext cx="98406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3200" b="1">
                <a:solidFill>
                  <a:srgbClr val="2F5496"/>
                </a:solidFill>
              </a:rPr>
              <a:t>Formas de Aquisições</a:t>
            </a:r>
            <a:endParaRPr sz="3200" b="1" i="0" u="none" strike="noStrike" cap="none">
              <a:solidFill>
                <a:srgbClr val="2F5496"/>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217" name="Google Shape;217;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218" name="Google Shape;218;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9" name="Google Shape;219;p3"/>
          <p:cNvSpPr txBox="1"/>
          <p:nvPr/>
        </p:nvSpPr>
        <p:spPr>
          <a:xfrm>
            <a:off x="438225" y="1386924"/>
            <a:ext cx="10739100" cy="4802400"/>
          </a:xfrm>
          <a:prstGeom prst="rect">
            <a:avLst/>
          </a:prstGeom>
          <a:noFill/>
          <a:ln>
            <a:noFill/>
          </a:ln>
        </p:spPr>
        <p:txBody>
          <a:bodyPr spcFirstLastPara="1" wrap="square" lIns="91425" tIns="45700" rIns="91425" bIns="45700" anchor="t" anchorCtr="0">
            <a:spAutoFit/>
          </a:bodyPr>
          <a:lstStyle/>
          <a:p>
            <a:pPr marL="457200" lvl="0" indent="-342900" algn="just" rtl="0">
              <a:spcBef>
                <a:spcPts val="0"/>
              </a:spcBef>
              <a:spcAft>
                <a:spcPts val="0"/>
              </a:spcAft>
              <a:buClr>
                <a:schemeClr val="dk1"/>
              </a:buClr>
              <a:buSzPts val="1800"/>
              <a:buChar char="-"/>
            </a:pPr>
            <a:r>
              <a:rPr lang="pt-BR" sz="1800">
                <a:solidFill>
                  <a:schemeClr val="dk1"/>
                </a:solidFill>
              </a:rPr>
              <a:t>Concurso: </a:t>
            </a:r>
            <a:r>
              <a:rPr lang="pt-BR" sz="1800">
                <a:solidFill>
                  <a:schemeClr val="dk1"/>
                </a:solidFill>
                <a:highlight>
                  <a:srgbClr val="FFFFFF"/>
                </a:highlight>
              </a:rPr>
              <a:t>Concurso é a modalidade de licitação entre quaisquer interessados para escolha de trabalho técnico, científico ou artístico, mediante a instituição de prêmios ou remuneração aos vencedores, conforme critérios constantes de edital publicado na imprensa oficial com antecedência mínima de 45 (quarenta e cinco) dias; </a:t>
            </a:r>
            <a:r>
              <a:rPr lang="pt-BR" sz="1800" b="1">
                <a:solidFill>
                  <a:schemeClr val="dk1"/>
                </a:solidFill>
                <a:highlight>
                  <a:srgbClr val="FFFFFF"/>
                </a:highlight>
              </a:rPr>
              <a:t>(FUC-FESTIVAL UNIVERSITÁRIO DA CANÇÃO) - Melhor canção, intérprete, composição, poesia…</a:t>
            </a:r>
            <a:endParaRPr sz="1800" b="1">
              <a:solidFill>
                <a:schemeClr val="dk1"/>
              </a:solidFill>
              <a:highlight>
                <a:srgbClr val="FFFFFF"/>
              </a:highlight>
            </a:endParaRPr>
          </a:p>
          <a:p>
            <a:pPr marL="457200" lvl="0" indent="0" algn="just" rtl="0">
              <a:spcBef>
                <a:spcPts val="0"/>
              </a:spcBef>
              <a:spcAft>
                <a:spcPts val="0"/>
              </a:spcAft>
              <a:buNone/>
            </a:pPr>
            <a:endParaRPr sz="1800">
              <a:solidFill>
                <a:schemeClr val="dk1"/>
              </a:solidFill>
              <a:highlight>
                <a:srgbClr val="FFFFFF"/>
              </a:highlight>
            </a:endParaRPr>
          </a:p>
          <a:p>
            <a:pPr marL="457200" lvl="0" indent="-342900" algn="just" rtl="0">
              <a:spcBef>
                <a:spcPts val="0"/>
              </a:spcBef>
              <a:spcAft>
                <a:spcPts val="0"/>
              </a:spcAft>
              <a:buClr>
                <a:schemeClr val="dk1"/>
              </a:buClr>
              <a:buSzPts val="1800"/>
              <a:buChar char="-"/>
            </a:pPr>
            <a:r>
              <a:rPr lang="pt-BR" sz="1800">
                <a:solidFill>
                  <a:schemeClr val="dk1"/>
                </a:solidFill>
              </a:rPr>
              <a:t>Dispensa : </a:t>
            </a:r>
            <a:r>
              <a:rPr lang="pt-BR" sz="1800">
                <a:solidFill>
                  <a:schemeClr val="dk1"/>
                </a:solidFill>
                <a:highlight>
                  <a:srgbClr val="FFFFFF"/>
                </a:highlight>
              </a:rPr>
              <a:t>forma de contratação direta prevista em lei em que o órgão público não precisa realizar um procedimento licitatório para adquirir um produto ou serviço; (Dispensa comum - 17.600,00); </a:t>
            </a:r>
            <a:r>
              <a:rPr lang="pt-BR" sz="1000">
                <a:solidFill>
                  <a:schemeClr val="dk1"/>
                </a:solidFill>
                <a:highlight>
                  <a:srgbClr val="FFFFFF"/>
                </a:highlight>
              </a:rPr>
              <a:t> </a:t>
            </a:r>
            <a:r>
              <a:rPr lang="pt-BR" sz="1800">
                <a:solidFill>
                  <a:schemeClr val="dk1"/>
                </a:solidFill>
                <a:highlight>
                  <a:srgbClr val="FFFFFF"/>
                </a:highlight>
              </a:rPr>
              <a:t>Na contratação de instituição brasileira incumbida regimental ou estatutariamente da pesquisa, do ensino ou do desenvolvimento institucional, ou de instituição dedicada à recuperação social do preso, desde que a contratada detenha inquestionável reputação ético-profissional e não tenha fins lucrativos (REEDUCANDOS e FUNDAÇÕES DE APOIO), e produtos para pesquisa. </a:t>
            </a:r>
            <a:endParaRPr sz="2600">
              <a:solidFill>
                <a:schemeClr val="dk1"/>
              </a:solidFill>
            </a:endParaRPr>
          </a:p>
          <a:p>
            <a:pPr marL="457200" lvl="0" indent="0" algn="just" rtl="0">
              <a:spcBef>
                <a:spcPts val="0"/>
              </a:spcBef>
              <a:spcAft>
                <a:spcPts val="0"/>
              </a:spcAft>
              <a:buNone/>
            </a:pPr>
            <a:endParaRPr sz="1800">
              <a:solidFill>
                <a:schemeClr val="dk1"/>
              </a:solidFill>
            </a:endParaRPr>
          </a:p>
          <a:p>
            <a:pPr marL="457200" lvl="0" indent="-342900" algn="just" rtl="0">
              <a:spcBef>
                <a:spcPts val="0"/>
              </a:spcBef>
              <a:spcAft>
                <a:spcPts val="0"/>
              </a:spcAft>
              <a:buClr>
                <a:schemeClr val="dk1"/>
              </a:buClr>
              <a:buSzPts val="1800"/>
              <a:buChar char="-"/>
            </a:pPr>
            <a:r>
              <a:rPr lang="pt-BR" sz="1800">
                <a:solidFill>
                  <a:schemeClr val="dk1"/>
                </a:solidFill>
              </a:rPr>
              <a:t>Inexigibilidade: se caracteriza pela impossibilidade de competição. Está determinada no art. 25 da Lei de Licitações e Contratos. Essa inviabilidade pode ser tanto pela exclusividade do objeto a ser contratado, como pela falta de empresas concorrentes.</a:t>
            </a:r>
            <a:endParaRPr sz="1800">
              <a:solidFill>
                <a:schemeClr val="dk1"/>
              </a:solidFill>
            </a:endParaRPr>
          </a:p>
          <a:p>
            <a:pPr marL="457200" lvl="0" indent="0" algn="l" rtl="0">
              <a:spcBef>
                <a:spcPts val="0"/>
              </a:spcBef>
              <a:spcAft>
                <a:spcPts val="0"/>
              </a:spcAft>
              <a:buClr>
                <a:schemeClr val="dk1"/>
              </a:buClr>
              <a:buSzPts val="1100"/>
              <a:buFont typeface="Arial"/>
              <a:buNone/>
            </a:pPr>
            <a:endParaRPr sz="1800">
              <a:solidFill>
                <a:schemeClr val="dk1"/>
              </a:solidFill>
            </a:endParaRPr>
          </a:p>
        </p:txBody>
      </p:sp>
      <p:sp>
        <p:nvSpPr>
          <p:cNvPr id="220" name="Google Shape;220;p3"/>
          <p:cNvSpPr txBox="1"/>
          <p:nvPr/>
        </p:nvSpPr>
        <p:spPr>
          <a:xfrm>
            <a:off x="626876" y="593150"/>
            <a:ext cx="100413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3200" b="1">
                <a:solidFill>
                  <a:srgbClr val="2F5496"/>
                </a:solidFill>
              </a:rPr>
              <a:t>Formas de Aquisições</a:t>
            </a:r>
            <a:endParaRPr sz="3200" b="1" i="0" u="none" strike="noStrike" cap="none">
              <a:solidFill>
                <a:srgbClr val="2F5496"/>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1477590c522_0_1"/>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227" name="Google Shape;227;g1477590c522_0_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228" name="Google Shape;228;g1477590c522_0_1"/>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229" name="Google Shape;229;g1477590c522_0_1"/>
          <p:cNvSpPr txBox="1"/>
          <p:nvPr/>
        </p:nvSpPr>
        <p:spPr>
          <a:xfrm>
            <a:off x="187466" y="243055"/>
            <a:ext cx="111252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2800" b="1" i="0" u="none" strike="noStrike" cap="none">
                <a:solidFill>
                  <a:srgbClr val="000000"/>
                </a:solidFill>
                <a:latin typeface="Arial"/>
                <a:ea typeface="Arial"/>
                <a:cs typeface="Arial"/>
                <a:sym typeface="Arial"/>
              </a:rPr>
              <a:t>Dado das ATAS e Caronas </a:t>
            </a:r>
            <a:endParaRPr sz="2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g1477590c522_0_1"/>
          <p:cNvSpPr txBox="1"/>
          <p:nvPr/>
        </p:nvSpPr>
        <p:spPr>
          <a:xfrm>
            <a:off x="187466" y="691286"/>
            <a:ext cx="10739100" cy="6126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pt-BR" sz="1800"/>
              <a:t>2</a:t>
            </a:r>
            <a:r>
              <a:rPr lang="pt-BR" sz="1800" b="0" i="0" u="none" strike="noStrike" cap="none">
                <a:solidFill>
                  <a:srgbClr val="000000"/>
                </a:solidFill>
                <a:latin typeface="Arial"/>
                <a:ea typeface="Arial"/>
                <a:cs typeface="Arial"/>
                <a:sym typeface="Arial"/>
              </a:rPr>
              <a:t>1 Atas de Registro de Preços em vigência, totalizando em R$ 12.733.618,80 </a:t>
            </a:r>
            <a:endParaRPr/>
          </a:p>
          <a:p>
            <a:pPr marL="0" marR="0" lvl="0" indent="0" algn="just" rtl="0">
              <a:lnSpc>
                <a:spcPct val="100000"/>
              </a:lnSpc>
              <a:spcBef>
                <a:spcPts val="0"/>
              </a:spcBef>
              <a:spcAft>
                <a:spcPts val="0"/>
              </a:spcAft>
              <a:buNone/>
            </a:pPr>
            <a:r>
              <a:rPr lang="pt-BR" sz="1800" b="0" i="0" u="none" strike="noStrike" cap="none">
                <a:solidFill>
                  <a:srgbClr val="000000"/>
                </a:solidFill>
                <a:latin typeface="Arial"/>
                <a:ea typeface="Arial"/>
                <a:cs typeface="Arial"/>
                <a:sym typeface="Arial"/>
              </a:rPr>
              <a:t>em saldo para utilização.</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a:p>
          <a:p>
            <a:pPr marL="0" marR="0" lvl="0" indent="0" algn="just" rtl="0">
              <a:lnSpc>
                <a:spcPct val="100000"/>
              </a:lnSpc>
              <a:spcBef>
                <a:spcPts val="0"/>
              </a:spcBef>
              <a:spcAft>
                <a:spcPts val="0"/>
              </a:spcAft>
              <a:buNone/>
            </a:pPr>
            <a:endParaRPr sz="1800"/>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31" name="Google Shape;231;g1477590c522_0_1"/>
          <p:cNvPicPr preferRelativeResize="0"/>
          <p:nvPr/>
        </p:nvPicPr>
        <p:blipFill rotWithShape="1">
          <a:blip r:embed="rId4">
            <a:alphaModFix/>
          </a:blip>
          <a:srcRect/>
          <a:stretch/>
        </p:blipFill>
        <p:spPr>
          <a:xfrm>
            <a:off x="8314333" y="691286"/>
            <a:ext cx="3474545" cy="3628970"/>
          </a:xfrm>
          <a:prstGeom prst="rect">
            <a:avLst/>
          </a:prstGeom>
          <a:noFill/>
          <a:ln>
            <a:noFill/>
          </a:ln>
        </p:spPr>
      </p:pic>
      <p:graphicFrame>
        <p:nvGraphicFramePr>
          <p:cNvPr id="232" name="Google Shape;232;g1477590c522_0_1"/>
          <p:cNvGraphicFramePr/>
          <p:nvPr/>
        </p:nvGraphicFramePr>
        <p:xfrm>
          <a:off x="187465" y="891938"/>
          <a:ext cx="7554450" cy="2360805"/>
        </p:xfrm>
        <a:graphic>
          <a:graphicData uri="http://schemas.openxmlformats.org/drawingml/2006/table">
            <a:tbl>
              <a:tblPr firstRow="1" bandRow="1">
                <a:noFill/>
                <a:tableStyleId>{27444AFD-68B2-4FCB-B52C-92DF38E8C6BE}</a:tableStyleId>
              </a:tblPr>
              <a:tblGrid>
                <a:gridCol w="2518150">
                  <a:extLst>
                    <a:ext uri="{9D8B030D-6E8A-4147-A177-3AD203B41FA5}">
                      <a16:colId xmlns:a16="http://schemas.microsoft.com/office/drawing/2014/main" val="20000"/>
                    </a:ext>
                  </a:extLst>
                </a:gridCol>
                <a:gridCol w="2518150">
                  <a:extLst>
                    <a:ext uri="{9D8B030D-6E8A-4147-A177-3AD203B41FA5}">
                      <a16:colId xmlns:a16="http://schemas.microsoft.com/office/drawing/2014/main" val="20001"/>
                    </a:ext>
                  </a:extLst>
                </a:gridCol>
                <a:gridCol w="2518150">
                  <a:extLst>
                    <a:ext uri="{9D8B030D-6E8A-4147-A177-3AD203B41FA5}">
                      <a16:colId xmlns:a16="http://schemas.microsoft.com/office/drawing/2014/main" val="20002"/>
                    </a:ext>
                  </a:extLst>
                </a:gridCol>
              </a:tblGrid>
              <a:tr h="379575">
                <a:tc>
                  <a:txBody>
                    <a:bodyPr/>
                    <a:lstStyle/>
                    <a:p>
                      <a:pPr marL="0" marR="0" lvl="0" indent="0" algn="ctr" rtl="0">
                        <a:lnSpc>
                          <a:spcPct val="100000"/>
                        </a:lnSpc>
                        <a:spcBef>
                          <a:spcPts val="0"/>
                        </a:spcBef>
                        <a:spcAft>
                          <a:spcPts val="0"/>
                        </a:spcAft>
                        <a:buNone/>
                      </a:pPr>
                      <a:r>
                        <a:rPr lang="pt-BR" b="1" u="none" strike="noStrike" cap="none"/>
                        <a:t>ANO</a:t>
                      </a:r>
                      <a:endParaRPr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b="1" u="none" strike="noStrike" cap="none"/>
                        <a:t>Caronas concedidas</a:t>
                      </a:r>
                      <a:endParaRPr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b="1" u="none" strike="noStrike" cap="none"/>
                        <a:t>Caronas aderidas</a:t>
                      </a:r>
                      <a:endParaRPr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79575">
                <a:tc>
                  <a:txBody>
                    <a:bodyPr/>
                    <a:lstStyle/>
                    <a:p>
                      <a:pPr marL="0" marR="0" lvl="0" indent="0" algn="ctr" rtl="0">
                        <a:lnSpc>
                          <a:spcPct val="100000"/>
                        </a:lnSpc>
                        <a:spcBef>
                          <a:spcPts val="0"/>
                        </a:spcBef>
                        <a:spcAft>
                          <a:spcPts val="0"/>
                        </a:spcAft>
                        <a:buNone/>
                      </a:pPr>
                      <a:r>
                        <a:rPr lang="pt-BR" u="none" strike="noStrike" cap="none"/>
                        <a:t>2019</a:t>
                      </a:r>
                      <a:endParaRPr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u="none" strike="noStrike" cap="none"/>
                        <a:t>R$ 16.285.554,27</a:t>
                      </a:r>
                      <a:endParaRPr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pt-BR" u="none" strike="noStrike" cap="none"/>
                        <a:t>R$ 10.819.690,19</a:t>
                      </a:r>
                      <a:endParaRPr/>
                    </a:p>
                    <a:p>
                      <a:pPr marL="0" marR="0" lvl="0" indent="0" algn="ctr" rtl="0">
                        <a:lnSpc>
                          <a:spcPct val="100000"/>
                        </a:lnSpc>
                        <a:spcBef>
                          <a:spcPts val="0"/>
                        </a:spcBef>
                        <a:spcAft>
                          <a:spcPts val="0"/>
                        </a:spcAft>
                        <a:buNone/>
                      </a:pPr>
                      <a:endParaRPr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79575">
                <a:tc>
                  <a:txBody>
                    <a:bodyPr/>
                    <a:lstStyle/>
                    <a:p>
                      <a:pPr marL="0" marR="0" lvl="0" indent="0" algn="ctr" rtl="0">
                        <a:lnSpc>
                          <a:spcPct val="100000"/>
                        </a:lnSpc>
                        <a:spcBef>
                          <a:spcPts val="0"/>
                        </a:spcBef>
                        <a:spcAft>
                          <a:spcPts val="0"/>
                        </a:spcAft>
                        <a:buNone/>
                      </a:pPr>
                      <a:r>
                        <a:rPr lang="pt-BR" u="none" strike="noStrike" cap="none"/>
                        <a:t>2020</a:t>
                      </a:r>
                      <a:endParaRPr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pt-BR" u="none" strike="noStrike" cap="none"/>
                        <a:t>R$ 4.129.775,89</a:t>
                      </a:r>
                      <a:endParaRPr/>
                    </a:p>
                    <a:p>
                      <a:pPr marL="0" marR="0" lvl="0" indent="0" algn="ctr" rtl="0">
                        <a:lnSpc>
                          <a:spcPct val="100000"/>
                        </a:lnSpc>
                        <a:spcBef>
                          <a:spcPts val="0"/>
                        </a:spcBef>
                        <a:spcAft>
                          <a:spcPts val="0"/>
                        </a:spcAft>
                        <a:buNone/>
                      </a:pPr>
                      <a:endParaRPr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u="none" strike="noStrike" cap="none"/>
                        <a:t>R$ 438.170,57</a:t>
                      </a:r>
                      <a:endParaRPr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79575">
                <a:tc>
                  <a:txBody>
                    <a:bodyPr/>
                    <a:lstStyle/>
                    <a:p>
                      <a:pPr marL="0" marR="0" lvl="0" indent="0" algn="ctr" rtl="0">
                        <a:lnSpc>
                          <a:spcPct val="100000"/>
                        </a:lnSpc>
                        <a:spcBef>
                          <a:spcPts val="0"/>
                        </a:spcBef>
                        <a:spcAft>
                          <a:spcPts val="0"/>
                        </a:spcAft>
                        <a:buNone/>
                      </a:pPr>
                      <a:r>
                        <a:rPr lang="pt-BR" u="none" strike="noStrike" cap="none"/>
                        <a:t>2021</a:t>
                      </a:r>
                      <a:endParaRPr u="none" strike="noStrike" cap="none"/>
                    </a:p>
                    <a:p>
                      <a:pPr marL="0" marR="0" lvl="0" indent="0" algn="ctr" rtl="0">
                        <a:lnSpc>
                          <a:spcPct val="100000"/>
                        </a:lnSpc>
                        <a:spcBef>
                          <a:spcPts val="0"/>
                        </a:spcBef>
                        <a:spcAft>
                          <a:spcPts val="0"/>
                        </a:spcAft>
                        <a:buNone/>
                      </a:pPr>
                      <a:endParaRPr/>
                    </a:p>
                    <a:p>
                      <a:pPr marL="0" marR="0" lvl="0" indent="0" algn="ctr" rtl="0">
                        <a:lnSpc>
                          <a:spcPct val="100000"/>
                        </a:lnSpc>
                        <a:spcBef>
                          <a:spcPts val="0"/>
                        </a:spcBef>
                        <a:spcAft>
                          <a:spcPts val="0"/>
                        </a:spcAft>
                        <a:buNone/>
                      </a:pPr>
                      <a:r>
                        <a:rPr lang="pt-BR"/>
                        <a:t>2022</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pt-BR" u="none" strike="noStrike" cap="none"/>
                        <a:t>R$ </a:t>
                      </a:r>
                      <a:r>
                        <a:rPr lang="pt-BR"/>
                        <a:t>10.395.569,01</a:t>
                      </a:r>
                      <a:endParaRPr u="none" strike="noStrike" cap="none"/>
                    </a:p>
                    <a:p>
                      <a:pPr marL="0" marR="0" lvl="0" indent="0" algn="ctr" rtl="0">
                        <a:lnSpc>
                          <a:spcPct val="100000"/>
                        </a:lnSpc>
                        <a:spcBef>
                          <a:spcPts val="0"/>
                        </a:spcBef>
                        <a:spcAft>
                          <a:spcPts val="0"/>
                        </a:spcAft>
                        <a:buClr>
                          <a:srgbClr val="000000"/>
                        </a:buClr>
                        <a:buSzPts val="1800"/>
                        <a:buFont typeface="Arial"/>
                        <a:buNone/>
                      </a:pPr>
                      <a:endParaRPr/>
                    </a:p>
                    <a:p>
                      <a:pPr marL="0" marR="0" lvl="0" indent="0" algn="ctr" rtl="0">
                        <a:lnSpc>
                          <a:spcPct val="100000"/>
                        </a:lnSpc>
                        <a:spcBef>
                          <a:spcPts val="0"/>
                        </a:spcBef>
                        <a:spcAft>
                          <a:spcPts val="0"/>
                        </a:spcAft>
                        <a:buClr>
                          <a:srgbClr val="000000"/>
                        </a:buClr>
                        <a:buSzPts val="1800"/>
                        <a:buFont typeface="Arial"/>
                        <a:buNone/>
                      </a:pPr>
                      <a:r>
                        <a:rPr lang="pt-BR"/>
                        <a:t>R$ 793.744,58</a:t>
                      </a:r>
                      <a:endParaRPr/>
                    </a:p>
                    <a:p>
                      <a:pPr marL="0" marR="0" lvl="0" indent="0" algn="ctr" rtl="0">
                        <a:lnSpc>
                          <a:spcPct val="100000"/>
                        </a:lnSpc>
                        <a:spcBef>
                          <a:spcPts val="0"/>
                        </a:spcBef>
                        <a:spcAft>
                          <a:spcPts val="0"/>
                        </a:spcAft>
                        <a:buNone/>
                      </a:pPr>
                      <a:endParaRPr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pt-BR" u="none" strike="noStrike" cap="none"/>
                        <a:t>R$ </a:t>
                      </a:r>
                      <a:r>
                        <a:rPr lang="pt-BR"/>
                        <a:t>609.258,39</a:t>
                      </a:r>
                      <a:endParaRPr/>
                    </a:p>
                    <a:p>
                      <a:pPr marL="0" marR="0" lvl="0" indent="0" algn="ctr" rtl="0">
                        <a:lnSpc>
                          <a:spcPct val="100000"/>
                        </a:lnSpc>
                        <a:spcBef>
                          <a:spcPts val="0"/>
                        </a:spcBef>
                        <a:spcAft>
                          <a:spcPts val="0"/>
                        </a:spcAft>
                        <a:buClr>
                          <a:srgbClr val="000000"/>
                        </a:buClr>
                        <a:buSzPts val="1800"/>
                        <a:buFont typeface="Arial"/>
                        <a:buNone/>
                      </a:pPr>
                      <a:endParaRPr/>
                    </a:p>
                    <a:p>
                      <a:pPr marL="0" marR="0" lvl="0" indent="0" algn="ctr" rtl="0">
                        <a:lnSpc>
                          <a:spcPct val="100000"/>
                        </a:lnSpc>
                        <a:spcBef>
                          <a:spcPts val="0"/>
                        </a:spcBef>
                        <a:spcAft>
                          <a:spcPts val="0"/>
                        </a:spcAft>
                        <a:buClr>
                          <a:srgbClr val="000000"/>
                        </a:buClr>
                        <a:buSzPts val="1800"/>
                        <a:buFont typeface="Arial"/>
                        <a:buNone/>
                      </a:pPr>
                      <a:r>
                        <a:rPr lang="pt-BR"/>
                        <a:t>R$ 520.732,28</a:t>
                      </a:r>
                      <a:endParaRPr/>
                    </a:p>
                    <a:p>
                      <a:pPr marL="0" marR="0" lvl="0" indent="0" algn="ctr" rtl="0">
                        <a:lnSpc>
                          <a:spcPct val="100000"/>
                        </a:lnSpc>
                        <a:spcBef>
                          <a:spcPts val="0"/>
                        </a:spcBef>
                        <a:spcAft>
                          <a:spcPts val="0"/>
                        </a:spcAft>
                        <a:buNone/>
                      </a:pPr>
                      <a:endParaRPr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239" name="Google Shape;239;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240" name="Google Shape;240;p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41" name="Google Shape;241;p4"/>
          <p:cNvSpPr txBox="1"/>
          <p:nvPr/>
        </p:nvSpPr>
        <p:spPr>
          <a:xfrm>
            <a:off x="152400" y="383699"/>
            <a:ext cx="11125200"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2800" b="1" i="0" u="none" strike="noStrike" cap="none">
                <a:solidFill>
                  <a:srgbClr val="000000"/>
                </a:solidFill>
                <a:latin typeface="Arial"/>
                <a:ea typeface="Arial"/>
                <a:cs typeface="Arial"/>
                <a:sym typeface="Arial"/>
              </a:rPr>
              <a:t>Histórico das Licitações</a:t>
            </a:r>
            <a:endParaRPr sz="2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4"/>
          <p:cNvSpPr txBox="1"/>
          <p:nvPr/>
        </p:nvSpPr>
        <p:spPr>
          <a:xfrm>
            <a:off x="345440" y="865088"/>
            <a:ext cx="10739100" cy="6957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pt-BR" sz="1800" b="0" i="0" u="none" strike="noStrike" cap="none">
                <a:solidFill>
                  <a:srgbClr val="000000"/>
                </a:solidFill>
                <a:latin typeface="Arial"/>
                <a:ea typeface="Arial"/>
                <a:cs typeface="Arial"/>
                <a:sym typeface="Arial"/>
              </a:rPr>
              <a:t>Média de dias para processar uma Licitação após publicação do Edital:</a:t>
            </a:r>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800"/>
              <a:buFont typeface="Arial"/>
              <a:buChar char="•"/>
            </a:pPr>
            <a:r>
              <a:rPr lang="pt-BR" sz="1800" b="0" i="0" u="none" strike="noStrike" cap="none">
                <a:solidFill>
                  <a:srgbClr val="000000"/>
                </a:solidFill>
                <a:latin typeface="Arial"/>
                <a:ea typeface="Arial"/>
                <a:cs typeface="Arial"/>
                <a:sym typeface="Arial"/>
              </a:rPr>
              <a:t>Pregão Eletrônico: 16 dias; e</a:t>
            </a:r>
            <a:endParaRPr/>
          </a:p>
          <a:p>
            <a:pPr marL="285750" marR="0" lvl="0" indent="-285750" algn="just" rtl="0">
              <a:lnSpc>
                <a:spcPct val="100000"/>
              </a:lnSpc>
              <a:spcBef>
                <a:spcPts val="0"/>
              </a:spcBef>
              <a:spcAft>
                <a:spcPts val="0"/>
              </a:spcAft>
              <a:buClr>
                <a:srgbClr val="000000"/>
              </a:buClr>
              <a:buSzPts val="1800"/>
              <a:buFont typeface="Arial"/>
              <a:buChar char="•"/>
            </a:pPr>
            <a:r>
              <a:rPr lang="pt-BR" sz="1800" b="0" i="0" u="none" strike="noStrike" cap="none">
                <a:solidFill>
                  <a:srgbClr val="000000"/>
                </a:solidFill>
                <a:latin typeface="Arial"/>
                <a:ea typeface="Arial"/>
                <a:cs typeface="Arial"/>
                <a:sym typeface="Arial"/>
              </a:rPr>
              <a:t>RDC: 30 dias.</a:t>
            </a:r>
            <a:endParaRPr sz="18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SzPts val="1800"/>
              <a:buChar char="•"/>
            </a:pPr>
            <a:r>
              <a:rPr lang="pt-BR" sz="1800"/>
              <a:t>1 Concurso realizado em 2021 e 1 em trânsito em 2022 - FUC - Festival Universitário da Canção</a:t>
            </a:r>
            <a:endParaRPr sz="1800"/>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43" name="Google Shape;243;p4"/>
          <p:cNvPicPr preferRelativeResize="0"/>
          <p:nvPr/>
        </p:nvPicPr>
        <p:blipFill rotWithShape="1">
          <a:blip r:embed="rId4">
            <a:alphaModFix/>
          </a:blip>
          <a:srcRect/>
          <a:stretch/>
        </p:blipFill>
        <p:spPr>
          <a:xfrm>
            <a:off x="8718678" y="633825"/>
            <a:ext cx="3290042" cy="4124636"/>
          </a:xfrm>
          <a:prstGeom prst="rect">
            <a:avLst/>
          </a:prstGeom>
          <a:noFill/>
          <a:ln>
            <a:noFill/>
          </a:ln>
        </p:spPr>
      </p:pic>
      <p:graphicFrame>
        <p:nvGraphicFramePr>
          <p:cNvPr id="244" name="Google Shape;244;p4"/>
          <p:cNvGraphicFramePr/>
          <p:nvPr/>
        </p:nvGraphicFramePr>
        <p:xfrm>
          <a:off x="328234" y="1255078"/>
          <a:ext cx="8128000" cy="2651840"/>
        </p:xfrm>
        <a:graphic>
          <a:graphicData uri="http://schemas.openxmlformats.org/drawingml/2006/table">
            <a:tbl>
              <a:tblPr firstRow="1" bandRow="1">
                <a:noFill/>
                <a:tableStyleId>{27444AFD-68B2-4FCB-B52C-92DF38E8C6BE}</a:tableStyleId>
              </a:tblPr>
              <a:tblGrid>
                <a:gridCol w="802750">
                  <a:extLst>
                    <a:ext uri="{9D8B030D-6E8A-4147-A177-3AD203B41FA5}">
                      <a16:colId xmlns:a16="http://schemas.microsoft.com/office/drawing/2014/main" val="20000"/>
                    </a:ext>
                  </a:extLst>
                </a:gridCol>
                <a:gridCol w="1622325">
                  <a:extLst>
                    <a:ext uri="{9D8B030D-6E8A-4147-A177-3AD203B41FA5}">
                      <a16:colId xmlns:a16="http://schemas.microsoft.com/office/drawing/2014/main" val="20001"/>
                    </a:ext>
                  </a:extLst>
                </a:gridCol>
                <a:gridCol w="1818975">
                  <a:extLst>
                    <a:ext uri="{9D8B030D-6E8A-4147-A177-3AD203B41FA5}">
                      <a16:colId xmlns:a16="http://schemas.microsoft.com/office/drawing/2014/main" val="20002"/>
                    </a:ext>
                  </a:extLst>
                </a:gridCol>
                <a:gridCol w="806250">
                  <a:extLst>
                    <a:ext uri="{9D8B030D-6E8A-4147-A177-3AD203B41FA5}">
                      <a16:colId xmlns:a16="http://schemas.microsoft.com/office/drawing/2014/main" val="20003"/>
                    </a:ext>
                  </a:extLst>
                </a:gridCol>
                <a:gridCol w="2212250">
                  <a:extLst>
                    <a:ext uri="{9D8B030D-6E8A-4147-A177-3AD203B41FA5}">
                      <a16:colId xmlns:a16="http://schemas.microsoft.com/office/drawing/2014/main" val="20004"/>
                    </a:ext>
                  </a:extLst>
                </a:gridCol>
                <a:gridCol w="865450">
                  <a:extLst>
                    <a:ext uri="{9D8B030D-6E8A-4147-A177-3AD203B41FA5}">
                      <a16:colId xmlns:a16="http://schemas.microsoft.com/office/drawing/2014/main" val="20005"/>
                    </a:ext>
                  </a:extLst>
                </a:gridCol>
              </a:tblGrid>
              <a:tr h="297600">
                <a:tc gridSpan="6">
                  <a:txBody>
                    <a:bodyPr/>
                    <a:lstStyle/>
                    <a:p>
                      <a:pPr marL="0" marR="0" lvl="0" indent="0" algn="ctr" rtl="0">
                        <a:lnSpc>
                          <a:spcPct val="100000"/>
                        </a:lnSpc>
                        <a:spcBef>
                          <a:spcPts val="0"/>
                        </a:spcBef>
                        <a:spcAft>
                          <a:spcPts val="0"/>
                        </a:spcAft>
                        <a:buNone/>
                      </a:pPr>
                      <a:r>
                        <a:rPr lang="pt-BR" sz="1400" b="1" u="none" strike="noStrike" cap="none"/>
                        <a:t>Licitações Realizadas</a:t>
                      </a:r>
                      <a:endParaRPr sz="14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209100">
                <a:tc>
                  <a:txBody>
                    <a:bodyPr/>
                    <a:lstStyle/>
                    <a:p>
                      <a:pPr marL="0" marR="0" lvl="0" indent="0" algn="ctr" rtl="0">
                        <a:lnSpc>
                          <a:spcPct val="100000"/>
                        </a:lnSpc>
                        <a:spcBef>
                          <a:spcPts val="0"/>
                        </a:spcBef>
                        <a:spcAft>
                          <a:spcPts val="0"/>
                        </a:spcAft>
                        <a:buNone/>
                      </a:pPr>
                      <a:r>
                        <a:rPr lang="pt-BR" sz="1400" u="none" strike="noStrike" cap="none"/>
                        <a:t>Ano</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Pregão Eletrônico</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Pregão Eletrônico SRP</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RDC</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Outros (Credenciamento, Concorrência, Leilão</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TOTAL</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59950">
                <a:tc>
                  <a:txBody>
                    <a:bodyPr/>
                    <a:lstStyle/>
                    <a:p>
                      <a:pPr marL="0" marR="0" lvl="0" indent="0" algn="ctr" rtl="0">
                        <a:lnSpc>
                          <a:spcPct val="100000"/>
                        </a:lnSpc>
                        <a:spcBef>
                          <a:spcPts val="0"/>
                        </a:spcBef>
                        <a:spcAft>
                          <a:spcPts val="0"/>
                        </a:spcAft>
                        <a:buNone/>
                      </a:pPr>
                      <a:r>
                        <a:rPr lang="pt-BR" sz="1400" u="none" strike="noStrike" cap="none"/>
                        <a:t>2017</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36</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50</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21</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6</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113</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09100">
                <a:tc>
                  <a:txBody>
                    <a:bodyPr/>
                    <a:lstStyle/>
                    <a:p>
                      <a:pPr marL="0" marR="0" lvl="0" indent="0" algn="ctr" rtl="0">
                        <a:lnSpc>
                          <a:spcPct val="100000"/>
                        </a:lnSpc>
                        <a:spcBef>
                          <a:spcPts val="0"/>
                        </a:spcBef>
                        <a:spcAft>
                          <a:spcPts val="0"/>
                        </a:spcAft>
                        <a:buNone/>
                      </a:pPr>
                      <a:r>
                        <a:rPr lang="pt-BR" sz="1400" u="none" strike="noStrike" cap="none"/>
                        <a:t>2018</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45</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39</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19</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5</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108</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09100">
                <a:tc>
                  <a:txBody>
                    <a:bodyPr/>
                    <a:lstStyle/>
                    <a:p>
                      <a:pPr marL="0" marR="0" lvl="0" indent="0" algn="ctr" rtl="0">
                        <a:lnSpc>
                          <a:spcPct val="100000"/>
                        </a:lnSpc>
                        <a:spcBef>
                          <a:spcPts val="0"/>
                        </a:spcBef>
                        <a:spcAft>
                          <a:spcPts val="0"/>
                        </a:spcAft>
                        <a:buNone/>
                      </a:pPr>
                      <a:r>
                        <a:rPr lang="pt-BR" sz="1400" u="none" strike="noStrike" cap="none"/>
                        <a:t>2019</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21</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54</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11</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1</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87</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28775">
                <a:tc>
                  <a:txBody>
                    <a:bodyPr/>
                    <a:lstStyle/>
                    <a:p>
                      <a:pPr marL="0" marR="0" lvl="0" indent="0" algn="ctr" rtl="0">
                        <a:lnSpc>
                          <a:spcPct val="100000"/>
                        </a:lnSpc>
                        <a:spcBef>
                          <a:spcPts val="0"/>
                        </a:spcBef>
                        <a:spcAft>
                          <a:spcPts val="0"/>
                        </a:spcAft>
                        <a:buNone/>
                      </a:pPr>
                      <a:r>
                        <a:rPr lang="pt-BR" sz="1400" u="none" strike="noStrike" cap="none"/>
                        <a:t>2020</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15</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19</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12</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1</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47</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33650">
                <a:tc>
                  <a:txBody>
                    <a:bodyPr/>
                    <a:lstStyle/>
                    <a:p>
                      <a:pPr marL="0" marR="0" lvl="0" indent="0" algn="ctr" rtl="0">
                        <a:lnSpc>
                          <a:spcPct val="100000"/>
                        </a:lnSpc>
                        <a:spcBef>
                          <a:spcPts val="0"/>
                        </a:spcBef>
                        <a:spcAft>
                          <a:spcPts val="0"/>
                        </a:spcAft>
                        <a:buNone/>
                      </a:pPr>
                      <a:r>
                        <a:rPr lang="pt-BR" sz="1400" u="none" strike="noStrike" cap="none"/>
                        <a:t>2021</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a:t>28</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a:t>35</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a:t>9</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a:t>1</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a:t>73</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33650">
                <a:tc>
                  <a:txBody>
                    <a:bodyPr/>
                    <a:lstStyle/>
                    <a:p>
                      <a:pPr marL="0" marR="0" lvl="0" indent="0" algn="ctr" rtl="0">
                        <a:lnSpc>
                          <a:spcPct val="100000"/>
                        </a:lnSpc>
                        <a:spcBef>
                          <a:spcPts val="0"/>
                        </a:spcBef>
                        <a:spcAft>
                          <a:spcPts val="0"/>
                        </a:spcAft>
                        <a:buNone/>
                      </a:pPr>
                      <a:r>
                        <a:rPr lang="pt-BR"/>
                        <a:t>2022</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a:t>17</a:t>
                      </a:r>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a:t>19</a:t>
                      </a:r>
                      <a:endParaRPr/>
                    </a:p>
                  </a:txBody>
                  <a:tcPr marL="91450" marR="91450" marT="45725" marB="45725">
                    <a:lnL w="9525"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a:t>8</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a:t>1</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a:t>45</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251" name="Google Shape;251;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252" name="Google Shape;252;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53" name="Google Shape;253;p5"/>
          <p:cNvSpPr txBox="1"/>
          <p:nvPr/>
        </p:nvSpPr>
        <p:spPr>
          <a:xfrm>
            <a:off x="152400" y="383699"/>
            <a:ext cx="11125200"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2800" b="1" i="0" u="none" strike="noStrike" cap="none">
                <a:solidFill>
                  <a:srgbClr val="000000"/>
                </a:solidFill>
                <a:latin typeface="Arial"/>
                <a:ea typeface="Arial"/>
                <a:cs typeface="Arial"/>
                <a:sym typeface="Arial"/>
              </a:rPr>
              <a:t>Histórico das Licitações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aphicFrame>
        <p:nvGraphicFramePr>
          <p:cNvPr id="254" name="Google Shape;254;p5"/>
          <p:cNvGraphicFramePr/>
          <p:nvPr>
            <p:extLst>
              <p:ext uri="{D42A27DB-BD31-4B8C-83A1-F6EECF244321}">
                <p14:modId xmlns:p14="http://schemas.microsoft.com/office/powerpoint/2010/main" val="475116381"/>
              </p:ext>
            </p:extLst>
          </p:nvPr>
        </p:nvGraphicFramePr>
        <p:xfrm>
          <a:off x="344129" y="940608"/>
          <a:ext cx="11085850" cy="3471850"/>
        </p:xfrm>
        <a:graphic>
          <a:graphicData uri="http://schemas.openxmlformats.org/drawingml/2006/table">
            <a:tbl>
              <a:tblPr firstRow="1" bandRow="1">
                <a:noFill/>
                <a:tableStyleId>{27444AFD-68B2-4FCB-B52C-92DF38E8C6BE}</a:tableStyleId>
              </a:tblPr>
              <a:tblGrid>
                <a:gridCol w="855400">
                  <a:extLst>
                    <a:ext uri="{9D8B030D-6E8A-4147-A177-3AD203B41FA5}">
                      <a16:colId xmlns:a16="http://schemas.microsoft.com/office/drawing/2014/main" val="20000"/>
                    </a:ext>
                  </a:extLst>
                </a:gridCol>
                <a:gridCol w="1297850">
                  <a:extLst>
                    <a:ext uri="{9D8B030D-6E8A-4147-A177-3AD203B41FA5}">
                      <a16:colId xmlns:a16="http://schemas.microsoft.com/office/drawing/2014/main" val="20001"/>
                    </a:ext>
                  </a:extLst>
                </a:gridCol>
                <a:gridCol w="2487550">
                  <a:extLst>
                    <a:ext uri="{9D8B030D-6E8A-4147-A177-3AD203B41FA5}">
                      <a16:colId xmlns:a16="http://schemas.microsoft.com/office/drawing/2014/main" val="20002"/>
                    </a:ext>
                  </a:extLst>
                </a:gridCol>
                <a:gridCol w="2182750">
                  <a:extLst>
                    <a:ext uri="{9D8B030D-6E8A-4147-A177-3AD203B41FA5}">
                      <a16:colId xmlns:a16="http://schemas.microsoft.com/office/drawing/2014/main" val="20003"/>
                    </a:ext>
                  </a:extLst>
                </a:gridCol>
                <a:gridCol w="2414650">
                  <a:extLst>
                    <a:ext uri="{9D8B030D-6E8A-4147-A177-3AD203B41FA5}">
                      <a16:colId xmlns:a16="http://schemas.microsoft.com/office/drawing/2014/main" val="20004"/>
                    </a:ext>
                  </a:extLst>
                </a:gridCol>
                <a:gridCol w="1847650">
                  <a:extLst>
                    <a:ext uri="{9D8B030D-6E8A-4147-A177-3AD203B41FA5}">
                      <a16:colId xmlns:a16="http://schemas.microsoft.com/office/drawing/2014/main" val="20005"/>
                    </a:ext>
                  </a:extLst>
                </a:gridCol>
              </a:tblGrid>
              <a:tr h="316200">
                <a:tc gridSpan="6">
                  <a:txBody>
                    <a:bodyPr/>
                    <a:lstStyle/>
                    <a:p>
                      <a:pPr marL="0" marR="0" lvl="0" indent="0" algn="ctr" rtl="0">
                        <a:lnSpc>
                          <a:spcPct val="100000"/>
                        </a:lnSpc>
                        <a:spcBef>
                          <a:spcPts val="0"/>
                        </a:spcBef>
                        <a:spcAft>
                          <a:spcPts val="0"/>
                        </a:spcAft>
                        <a:buNone/>
                      </a:pPr>
                      <a:r>
                        <a:rPr lang="pt-BR" sz="1600" b="1" u="none" strike="noStrike" cap="none"/>
                        <a:t>Licitação</a:t>
                      </a:r>
                      <a:endParaRPr sz="1600" b="1"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006075">
                <a:tc>
                  <a:txBody>
                    <a:bodyPr/>
                    <a:lstStyle/>
                    <a:p>
                      <a:pPr marL="0" marR="0" lvl="0" indent="0" algn="ctr" rtl="0">
                        <a:lnSpc>
                          <a:spcPct val="100000"/>
                        </a:lnSpc>
                        <a:spcBef>
                          <a:spcPts val="0"/>
                        </a:spcBef>
                        <a:spcAft>
                          <a:spcPts val="0"/>
                        </a:spcAft>
                        <a:buNone/>
                      </a:pPr>
                      <a:r>
                        <a:rPr lang="pt-BR" sz="1400" b="1" u="none" strike="noStrike" cap="none"/>
                        <a:t>Ano</a:t>
                      </a:r>
                      <a:endParaRPr sz="14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b="1" u="none" strike="noStrike" cap="none"/>
                        <a:t>Quant. Itens</a:t>
                      </a:r>
                      <a:endParaRPr sz="14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600" b="1" u="none" strike="noStrike" cap="none"/>
                        <a:t>Valor Estimado</a:t>
                      </a:r>
                      <a:endParaRPr sz="16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600" b="1" u="none" strike="noStrike" cap="none"/>
                        <a:t>Valor Homologado</a:t>
                      </a:r>
                      <a:endParaRPr sz="16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600" b="1" u="none" strike="noStrike" cap="none"/>
                        <a:t>Economia (inclui itens desertos e fracassados</a:t>
                      </a:r>
                      <a:endParaRPr sz="1600" b="1"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600" b="1" u="none" strike="noStrike" cap="none"/>
                        <a:t>Economia em porcentagem (inclui itens desert. e fracas.)</a:t>
                      </a:r>
                      <a:endParaRPr sz="1600" b="1"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1125">
                <a:tc>
                  <a:txBody>
                    <a:bodyPr/>
                    <a:lstStyle/>
                    <a:p>
                      <a:pPr marL="0" marR="0" lvl="0" indent="0" algn="ctr" rtl="0">
                        <a:lnSpc>
                          <a:spcPct val="100000"/>
                        </a:lnSpc>
                        <a:spcBef>
                          <a:spcPts val="0"/>
                        </a:spcBef>
                        <a:spcAft>
                          <a:spcPts val="0"/>
                        </a:spcAft>
                        <a:buNone/>
                      </a:pPr>
                      <a:r>
                        <a:rPr lang="pt-BR" sz="1400" b="1" u="none" strike="noStrike" cap="none"/>
                        <a:t>2017</a:t>
                      </a:r>
                      <a:endParaRPr sz="14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dirty="0"/>
                        <a:t>6291</a:t>
                      </a:r>
                      <a:endParaRPr sz="1400" u="none" strike="noStrike" cap="none"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R$ 111.995.473,82</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u="none" strike="noStrike" cap="none"/>
                        <a:t>R$ 68.440.591,03</a:t>
                      </a:r>
                      <a:endParaRPr/>
                    </a:p>
                  </a:txBody>
                  <a:tcPr marL="91450" marR="91450" marT="45725" marB="45725">
                    <a:lnL w="9525"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u="none" strike="noStrike" cap="none"/>
                        <a:t>R$ 32.960.715,00</a:t>
                      </a:r>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29,43%</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49725">
                <a:tc>
                  <a:txBody>
                    <a:bodyPr/>
                    <a:lstStyle/>
                    <a:p>
                      <a:pPr marL="0" marR="0" lvl="0" indent="0" algn="ctr" rtl="0">
                        <a:lnSpc>
                          <a:spcPct val="100000"/>
                        </a:lnSpc>
                        <a:spcBef>
                          <a:spcPts val="0"/>
                        </a:spcBef>
                        <a:spcAft>
                          <a:spcPts val="0"/>
                        </a:spcAft>
                        <a:buNone/>
                      </a:pPr>
                      <a:r>
                        <a:rPr lang="pt-BR" sz="1400" b="1" u="none" strike="noStrike" cap="none"/>
                        <a:t>2018</a:t>
                      </a:r>
                      <a:endParaRPr sz="14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dirty="0"/>
                        <a:t>4689</a:t>
                      </a:r>
                      <a:endParaRPr sz="1400" u="none" strike="noStrike" cap="none"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u="none" strike="noStrike" cap="none"/>
                        <a:t>R$ 102.742.123,28</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u="none" strike="noStrike" cap="none"/>
                        <a:t>R$ 72.062.481,57</a:t>
                      </a:r>
                      <a:endParaRPr/>
                    </a:p>
                  </a:txBody>
                  <a:tcPr marL="91450" marR="91450" marT="45725" marB="45725">
                    <a:lnL w="9525"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u="none" strike="noStrike" cap="none"/>
                        <a:t>R$ 30.679.641,71</a:t>
                      </a:r>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29,86%</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49725">
                <a:tc>
                  <a:txBody>
                    <a:bodyPr/>
                    <a:lstStyle/>
                    <a:p>
                      <a:pPr marL="0" marR="0" lvl="0" indent="0" algn="ctr" rtl="0">
                        <a:lnSpc>
                          <a:spcPct val="100000"/>
                        </a:lnSpc>
                        <a:spcBef>
                          <a:spcPts val="0"/>
                        </a:spcBef>
                        <a:spcAft>
                          <a:spcPts val="0"/>
                        </a:spcAft>
                        <a:buNone/>
                      </a:pPr>
                      <a:r>
                        <a:rPr lang="pt-BR" sz="1400" b="1" u="none" strike="noStrike" cap="none"/>
                        <a:t>2019</a:t>
                      </a:r>
                      <a:endParaRPr sz="14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dirty="0"/>
                        <a:t>8580</a:t>
                      </a:r>
                      <a:endParaRPr sz="1400" u="none" strike="noStrike" cap="none"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u="none" strike="noStrike" cap="none" dirty="0"/>
                        <a:t>R$ 93.251.357,56</a:t>
                      </a:r>
                      <a:endParaRPr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u="none" strike="noStrike" cap="none"/>
                        <a:t>R$ 57.240.755,21</a:t>
                      </a:r>
                      <a:endParaRPr/>
                    </a:p>
                  </a:txBody>
                  <a:tcPr marL="91450" marR="91450" marT="45725" marB="45725">
                    <a:lnL w="9525"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u="none" strike="noStrike" cap="none"/>
                        <a:t>R$ 36.010.602,35</a:t>
                      </a:r>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38,62%</a:t>
                      </a:r>
                      <a:endParaRPr sz="1400" u="none" strike="noStrike" cap="none"/>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49725">
                <a:tc>
                  <a:txBody>
                    <a:bodyPr/>
                    <a:lstStyle/>
                    <a:p>
                      <a:pPr marL="0" marR="0" lvl="0" indent="0" algn="ctr" rtl="0">
                        <a:lnSpc>
                          <a:spcPct val="100000"/>
                        </a:lnSpc>
                        <a:spcBef>
                          <a:spcPts val="0"/>
                        </a:spcBef>
                        <a:spcAft>
                          <a:spcPts val="0"/>
                        </a:spcAft>
                        <a:buNone/>
                      </a:pPr>
                      <a:r>
                        <a:rPr lang="pt-BR" sz="1400" b="1" u="none" strike="noStrike" cap="none" dirty="0"/>
                        <a:t>2020</a:t>
                      </a:r>
                      <a:endParaRPr sz="1400" b="1" u="none" strike="noStrike" cap="none"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dirty="0"/>
                        <a:t>6720</a:t>
                      </a:r>
                      <a:endParaRPr sz="1400" u="none" strike="noStrike" cap="none"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u="none" strike="noStrike" cap="none" dirty="0"/>
                        <a:t>R$ 156.764.050,23</a:t>
                      </a:r>
                      <a:endParaRPr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u="none" strike="noStrike" cap="none" dirty="0"/>
                        <a:t>R$ 92.863.026,95</a:t>
                      </a:r>
                      <a:endParaRPr dirty="0"/>
                    </a:p>
                  </a:txBody>
                  <a:tcPr marL="91450" marR="91450" marT="45725" marB="45725">
                    <a:lnL w="9525"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1400" u="none" strike="noStrike" cap="none" dirty="0"/>
                        <a:t>R$ 63.901.023,28</a:t>
                      </a:r>
                      <a:endParaRPr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dirty="0"/>
                        <a:t>40,76%</a:t>
                      </a:r>
                      <a:endParaRPr sz="1400" u="none" strike="noStrike" cap="none"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49725">
                <a:tc>
                  <a:txBody>
                    <a:bodyPr/>
                    <a:lstStyle/>
                    <a:p>
                      <a:pPr marL="0" marR="0" lvl="0" indent="0" algn="ctr" rtl="0">
                        <a:lnSpc>
                          <a:spcPct val="100000"/>
                        </a:lnSpc>
                        <a:spcBef>
                          <a:spcPts val="0"/>
                        </a:spcBef>
                        <a:spcAft>
                          <a:spcPts val="0"/>
                        </a:spcAft>
                        <a:buNone/>
                      </a:pPr>
                      <a:r>
                        <a:rPr lang="pt-BR" b="1" dirty="0"/>
                        <a:t>2021</a:t>
                      </a:r>
                      <a:endParaRPr sz="1400" b="1" u="none" strike="noStrike" cap="none"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dirty="0"/>
                        <a:t>4294</a:t>
                      </a:r>
                      <a:endParaRPr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dirty="0"/>
                        <a:t>R$ 70.085.084,81</a:t>
                      </a:r>
                      <a:endParaRPr sz="1400" u="none" strike="noStrike" cap="none"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dirty="0"/>
                        <a:t>R$ 43.766.432,04</a:t>
                      </a:r>
                      <a:endParaRPr sz="1400" u="none" strike="noStrike" cap="none" dirty="0"/>
                    </a:p>
                  </a:txBody>
                  <a:tcPr marL="91450" marR="91450" marT="45725" marB="45725">
                    <a:lnL w="9525"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dirty="0"/>
                        <a:t>R$ 26.318.652,77</a:t>
                      </a:r>
                      <a:endParaRPr sz="1400" u="none" strike="noStrike" cap="none"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dirty="0"/>
                        <a:t>37,55%</a:t>
                      </a:r>
                      <a:endParaRPr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49725">
                <a:tc>
                  <a:txBody>
                    <a:bodyPr/>
                    <a:lstStyle/>
                    <a:p>
                      <a:pPr marL="0" marR="0" lvl="0" indent="0" algn="ctr" rtl="0">
                        <a:lnSpc>
                          <a:spcPct val="100000"/>
                        </a:lnSpc>
                        <a:spcBef>
                          <a:spcPts val="0"/>
                        </a:spcBef>
                        <a:spcAft>
                          <a:spcPts val="0"/>
                        </a:spcAft>
                        <a:buNone/>
                      </a:pPr>
                      <a:r>
                        <a:rPr lang="pt-BR" b="1" dirty="0"/>
                        <a:t>2022</a:t>
                      </a:r>
                      <a:endParaRPr sz="1400" b="1" u="none" strike="noStrike" cap="none" dirty="0"/>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dirty="0"/>
                        <a:t>3929</a:t>
                      </a:r>
                      <a:endParaRPr dirty="0"/>
                    </a:p>
                  </a:txBody>
                  <a:tcPr marL="91450" marR="91450" marT="45725" marB="457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dirty="0"/>
                        <a:t>R$ 117.506.199,16</a:t>
                      </a:r>
                      <a:endParaRPr sz="1400" u="none" strike="noStrike" cap="none" dirty="0"/>
                    </a:p>
                  </a:txBody>
                  <a:tcPr marL="91450" marR="91450" marT="45725" marB="457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dirty="0"/>
                        <a:t>R$ 68.287.516,35</a:t>
                      </a:r>
                      <a:endParaRPr sz="1400" u="none" strike="noStrike" cap="none" dirty="0"/>
                    </a:p>
                  </a:txBody>
                  <a:tcPr marL="91450" marR="91450" marT="45725" marB="45725">
                    <a:lnL w="9525" cap="flat" cmpd="sng" algn="ctr">
                      <a:solidFill>
                        <a:srgbClr val="000000"/>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dirty="0"/>
                        <a:t>R$ 49.218.682,81</a:t>
                      </a:r>
                      <a:endParaRPr sz="1400" u="none" strike="noStrike" cap="none" dirty="0"/>
                    </a:p>
                  </a:txBody>
                  <a:tcPr marL="91450" marR="91450" marT="45725" marB="45725">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dirty="0"/>
                        <a:t>41,89%</a:t>
                      </a:r>
                      <a:endParaRPr dirty="0"/>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669084580"/>
                  </a:ext>
                </a:extLst>
              </a:tr>
            </a:tbl>
          </a:graphicData>
        </a:graphic>
      </p:graphicFrame>
      <p:pic>
        <p:nvPicPr>
          <p:cNvPr id="255" name="Google Shape;255;p5"/>
          <p:cNvPicPr preferRelativeResize="0"/>
          <p:nvPr/>
        </p:nvPicPr>
        <p:blipFill rotWithShape="1">
          <a:blip r:embed="rId4">
            <a:alphaModFix/>
          </a:blip>
          <a:srcRect/>
          <a:stretch/>
        </p:blipFill>
        <p:spPr>
          <a:xfrm>
            <a:off x="152400" y="4632326"/>
            <a:ext cx="2095500" cy="1790700"/>
          </a:xfrm>
          <a:prstGeom prst="rect">
            <a:avLst/>
          </a:prstGeom>
          <a:noFill/>
          <a:ln>
            <a:noFill/>
          </a:ln>
        </p:spPr>
      </p:pic>
      <p:pic>
        <p:nvPicPr>
          <p:cNvPr id="256" name="Google Shape;256;p5"/>
          <p:cNvPicPr preferRelativeResize="0"/>
          <p:nvPr/>
        </p:nvPicPr>
        <p:blipFill rotWithShape="1">
          <a:blip r:embed="rId5">
            <a:alphaModFix/>
          </a:blip>
          <a:srcRect/>
          <a:stretch/>
        </p:blipFill>
        <p:spPr>
          <a:xfrm>
            <a:off x="2657167" y="4627068"/>
            <a:ext cx="2229465" cy="1795958"/>
          </a:xfrm>
          <a:prstGeom prst="rect">
            <a:avLst/>
          </a:prstGeom>
          <a:noFill/>
          <a:ln>
            <a:noFill/>
          </a:ln>
        </p:spPr>
      </p:pic>
      <p:pic>
        <p:nvPicPr>
          <p:cNvPr id="257" name="Google Shape;257;p5"/>
          <p:cNvPicPr preferRelativeResize="0"/>
          <p:nvPr/>
        </p:nvPicPr>
        <p:blipFill rotWithShape="1">
          <a:blip r:embed="rId6">
            <a:alphaModFix/>
          </a:blip>
          <a:srcRect/>
          <a:stretch/>
        </p:blipFill>
        <p:spPr>
          <a:xfrm>
            <a:off x="5148414" y="4603109"/>
            <a:ext cx="2867351" cy="1819917"/>
          </a:xfrm>
          <a:prstGeom prst="rect">
            <a:avLst/>
          </a:prstGeom>
          <a:noFill/>
          <a:ln>
            <a:noFill/>
          </a:ln>
        </p:spPr>
      </p:pic>
      <p:pic>
        <p:nvPicPr>
          <p:cNvPr id="258" name="Google Shape;258;p5"/>
          <p:cNvPicPr preferRelativeResize="0"/>
          <p:nvPr/>
        </p:nvPicPr>
        <p:blipFill rotWithShape="1">
          <a:blip r:embed="rId7">
            <a:alphaModFix/>
          </a:blip>
          <a:srcRect/>
          <a:stretch/>
        </p:blipFill>
        <p:spPr>
          <a:xfrm>
            <a:off x="8277225" y="4603108"/>
            <a:ext cx="2537773" cy="181991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265" name="Google Shape;265;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266" name="Google Shape;266;p6"/>
          <p:cNvPicPr preferRelativeResize="0"/>
          <p:nvPr/>
        </p:nvPicPr>
        <p:blipFill rotWithShape="1">
          <a:blip r:embed="rId3">
            <a:alphaModFix/>
          </a:blip>
          <a:srcRect/>
          <a:stretch/>
        </p:blipFill>
        <p:spPr>
          <a:xfrm>
            <a:off x="0" y="80963"/>
            <a:ext cx="12192000" cy="6858000"/>
          </a:xfrm>
          <a:prstGeom prst="rect">
            <a:avLst/>
          </a:prstGeom>
          <a:noFill/>
          <a:ln>
            <a:noFill/>
          </a:ln>
        </p:spPr>
      </p:pic>
      <p:sp>
        <p:nvSpPr>
          <p:cNvPr id="267" name="Google Shape;267;p6"/>
          <p:cNvSpPr txBox="1"/>
          <p:nvPr/>
        </p:nvSpPr>
        <p:spPr>
          <a:xfrm>
            <a:off x="152400" y="383699"/>
            <a:ext cx="11125200"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2800" b="1" i="0" u="none" strike="noStrike" cap="none">
                <a:solidFill>
                  <a:srgbClr val="000000"/>
                </a:solidFill>
                <a:latin typeface="Arial"/>
                <a:ea typeface="Arial"/>
                <a:cs typeface="Arial"/>
                <a:sym typeface="Arial"/>
              </a:rPr>
              <a:t>Histórico das Licitações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aphicFrame>
        <p:nvGraphicFramePr>
          <p:cNvPr id="268" name="Google Shape;268;p6"/>
          <p:cNvGraphicFramePr/>
          <p:nvPr>
            <p:extLst>
              <p:ext uri="{D42A27DB-BD31-4B8C-83A1-F6EECF244321}">
                <p14:modId xmlns:p14="http://schemas.microsoft.com/office/powerpoint/2010/main" val="3230254310"/>
              </p:ext>
            </p:extLst>
          </p:nvPr>
        </p:nvGraphicFramePr>
        <p:xfrm>
          <a:off x="1923845" y="1274791"/>
          <a:ext cx="8127976" cy="2831820"/>
        </p:xfrm>
        <a:graphic>
          <a:graphicData uri="http://schemas.openxmlformats.org/drawingml/2006/table">
            <a:tbl>
              <a:tblPr firstRow="1" bandRow="1">
                <a:noFill/>
                <a:tableStyleId>{27444AFD-68B2-4FCB-B52C-92DF38E8C6BE}</a:tableStyleId>
              </a:tblPr>
              <a:tblGrid>
                <a:gridCol w="2031994">
                  <a:extLst>
                    <a:ext uri="{9D8B030D-6E8A-4147-A177-3AD203B41FA5}">
                      <a16:colId xmlns:a16="http://schemas.microsoft.com/office/drawing/2014/main" val="20000"/>
                    </a:ext>
                  </a:extLst>
                </a:gridCol>
                <a:gridCol w="2031994">
                  <a:extLst>
                    <a:ext uri="{9D8B030D-6E8A-4147-A177-3AD203B41FA5}">
                      <a16:colId xmlns:a16="http://schemas.microsoft.com/office/drawing/2014/main" val="1150888720"/>
                    </a:ext>
                  </a:extLst>
                </a:gridCol>
                <a:gridCol w="2031994">
                  <a:extLst>
                    <a:ext uri="{9D8B030D-6E8A-4147-A177-3AD203B41FA5}">
                      <a16:colId xmlns:a16="http://schemas.microsoft.com/office/drawing/2014/main" val="20001"/>
                    </a:ext>
                  </a:extLst>
                </a:gridCol>
                <a:gridCol w="2031994">
                  <a:extLst>
                    <a:ext uri="{9D8B030D-6E8A-4147-A177-3AD203B41FA5}">
                      <a16:colId xmlns:a16="http://schemas.microsoft.com/office/drawing/2014/main" val="20002"/>
                    </a:ext>
                  </a:extLst>
                </a:gridCol>
              </a:tblGrid>
              <a:tr h="352600">
                <a:tc gridSpan="4">
                  <a:txBody>
                    <a:bodyPr/>
                    <a:lstStyle/>
                    <a:p>
                      <a:pPr marL="0" marR="0" lvl="0" indent="0" algn="ctr" rtl="0">
                        <a:lnSpc>
                          <a:spcPct val="100000"/>
                        </a:lnSpc>
                        <a:spcBef>
                          <a:spcPts val="0"/>
                        </a:spcBef>
                        <a:spcAft>
                          <a:spcPts val="0"/>
                        </a:spcAft>
                        <a:buNone/>
                      </a:pPr>
                      <a:r>
                        <a:rPr lang="pt-BR" b="1"/>
                        <a:t>Histórico de </a:t>
                      </a:r>
                      <a:r>
                        <a:rPr lang="pt-BR" b="1" u="none" strike="noStrike" cap="none"/>
                        <a:t>Fracasso de Itens</a:t>
                      </a:r>
                      <a:endParaRPr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pt-BR"/>
                    </a:p>
                  </a:txBody>
                  <a:tcPr/>
                </a:tc>
                <a:tc hMerge="1">
                  <a:txBody>
                    <a:bodyPr/>
                    <a:lstStyle/>
                    <a:p>
                      <a:endParaRPr lang="pt-BR"/>
                    </a:p>
                  </a:txBody>
                  <a:tcPr/>
                </a:tc>
                <a:tc hMerge="1">
                  <a:txBody>
                    <a:bodyPr/>
                    <a:lstStyle/>
                    <a:p>
                      <a:endParaRPr lang="pt-BR"/>
                    </a:p>
                  </a:txBody>
                  <a:tcPr>
                    <a:lnL w="9525" cap="flat" cmpd="sng" algn="ctr">
                      <a:solidFill>
                        <a:srgbClr val="000000"/>
                      </a:solidFill>
                      <a:prstDash val="solid"/>
                      <a:round/>
                      <a:headEnd type="none" w="sm" len="sm"/>
                      <a:tailEnd type="none" w="sm" len="sm"/>
                    </a:lnL>
                  </a:tcPr>
                </a:tc>
                <a:extLst>
                  <a:ext uri="{0D108BD9-81ED-4DB2-BD59-A6C34878D82A}">
                    <a16:rowId xmlns:a16="http://schemas.microsoft.com/office/drawing/2014/main" val="10000"/>
                  </a:ext>
                </a:extLst>
              </a:tr>
              <a:tr h="550650">
                <a:tc>
                  <a:txBody>
                    <a:bodyPr/>
                    <a:lstStyle/>
                    <a:p>
                      <a:pPr marL="0" marR="0" lvl="0" indent="0" algn="ctr" rtl="0">
                        <a:lnSpc>
                          <a:spcPct val="100000"/>
                        </a:lnSpc>
                        <a:spcBef>
                          <a:spcPts val="0"/>
                        </a:spcBef>
                        <a:spcAft>
                          <a:spcPts val="0"/>
                        </a:spcAft>
                        <a:buNone/>
                      </a:pPr>
                      <a:r>
                        <a:rPr lang="pt-BR" b="1" u="none" strike="noStrike" cap="none"/>
                        <a:t>Ano</a:t>
                      </a:r>
                      <a:endParaRPr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b="1" u="none" strike="noStrike" cap="none" dirty="0"/>
                        <a:t>Total de itens licitados</a:t>
                      </a:r>
                      <a:endParaRPr b="1" u="none" strike="noStrike" cap="none" dirty="0"/>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b="1" u="none" strike="noStrike" cap="none" dirty="0"/>
                        <a:t>Total de itens fracassados</a:t>
                      </a:r>
                      <a:endParaRPr b="1" u="none" strike="noStrike" cap="none"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b="1" u="none" strike="noStrike" cap="none" dirty="0"/>
                        <a:t>Percentual de itens fracassados</a:t>
                      </a:r>
                      <a:endParaRPr b="1" u="none" strike="noStrike" cap="none" dirty="0"/>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52600">
                <a:tc>
                  <a:txBody>
                    <a:bodyPr/>
                    <a:lstStyle/>
                    <a:p>
                      <a:pPr marL="0" marR="0" lvl="0" indent="0" algn="ctr" rtl="0">
                        <a:lnSpc>
                          <a:spcPct val="100000"/>
                        </a:lnSpc>
                        <a:spcBef>
                          <a:spcPts val="0"/>
                        </a:spcBef>
                        <a:spcAft>
                          <a:spcPts val="0"/>
                        </a:spcAft>
                        <a:buNone/>
                      </a:pPr>
                      <a:r>
                        <a:rPr lang="pt-BR" u="none" strike="noStrike" cap="none"/>
                        <a:t>2018</a:t>
                      </a:r>
                      <a:endParaRPr sz="1300" u="none" strike="noStrike" cap="none"/>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dirty="0"/>
                        <a:t>4689</a:t>
                      </a:r>
                      <a:endParaRPr sz="1400" u="none" strike="noStrike" cap="none" dirty="0"/>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u="none" strike="noStrike" cap="none" dirty="0"/>
                        <a:t>1080</a:t>
                      </a:r>
                      <a:endParaRPr u="none" strike="noStrike" cap="none" dirty="0"/>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u="none" strike="noStrike" cap="none" dirty="0"/>
                        <a:t>23,03%</a:t>
                      </a:r>
                      <a:endParaRPr u="none" strike="noStrike" cap="none" dirty="0"/>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52600">
                <a:tc>
                  <a:txBody>
                    <a:bodyPr/>
                    <a:lstStyle/>
                    <a:p>
                      <a:pPr marL="0" marR="0" lvl="0" indent="0" algn="ctr" rtl="0">
                        <a:lnSpc>
                          <a:spcPct val="100000"/>
                        </a:lnSpc>
                        <a:spcBef>
                          <a:spcPts val="0"/>
                        </a:spcBef>
                        <a:spcAft>
                          <a:spcPts val="0"/>
                        </a:spcAft>
                        <a:buNone/>
                      </a:pPr>
                      <a:r>
                        <a:rPr lang="pt-BR" u="none" strike="noStrike" cap="none"/>
                        <a:t>2019</a:t>
                      </a:r>
                      <a:endParaRPr u="none" strike="noStrike" cap="none"/>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dirty="0"/>
                        <a:t>8580</a:t>
                      </a:r>
                      <a:endParaRPr sz="1400" u="none" strike="noStrike" cap="none" dirty="0"/>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u="none" strike="noStrike" cap="none"/>
                        <a:t>1514</a:t>
                      </a:r>
                      <a:endParaRPr u="none" strike="noStrike" cap="none"/>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u="none" strike="noStrike" cap="none" dirty="0"/>
                        <a:t>17,65%</a:t>
                      </a:r>
                      <a:endParaRPr u="none" strike="noStrike" cap="none" dirty="0"/>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52600">
                <a:tc>
                  <a:txBody>
                    <a:bodyPr/>
                    <a:lstStyle/>
                    <a:p>
                      <a:pPr marL="0" marR="0" lvl="0" indent="0" algn="ctr" rtl="0">
                        <a:lnSpc>
                          <a:spcPct val="100000"/>
                        </a:lnSpc>
                        <a:spcBef>
                          <a:spcPts val="0"/>
                        </a:spcBef>
                        <a:spcAft>
                          <a:spcPts val="0"/>
                        </a:spcAft>
                        <a:buNone/>
                      </a:pPr>
                      <a:r>
                        <a:rPr lang="pt-BR" u="none" strike="noStrike" cap="none"/>
                        <a:t>2020</a:t>
                      </a:r>
                      <a:endParaRPr u="none" strike="noStrike" cap="none"/>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dirty="0"/>
                        <a:t>6720</a:t>
                      </a:r>
                      <a:endParaRPr sz="1400" u="none" strike="noStrike" cap="none" dirty="0"/>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a:t>1859</a:t>
                      </a:r>
                      <a:endParaRPr u="none" strike="noStrike" cap="none"/>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dirty="0"/>
                        <a:t>27,66</a:t>
                      </a:r>
                      <a:r>
                        <a:rPr lang="pt-BR" u="none" strike="noStrike" cap="none" dirty="0"/>
                        <a:t>%</a:t>
                      </a:r>
                      <a:endParaRPr u="none" strike="noStrike" cap="none" dirty="0"/>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52600">
                <a:tc>
                  <a:txBody>
                    <a:bodyPr/>
                    <a:lstStyle/>
                    <a:p>
                      <a:pPr marL="0" marR="0" lvl="0" indent="0" algn="ctr" rtl="0">
                        <a:lnSpc>
                          <a:spcPct val="100000"/>
                        </a:lnSpc>
                        <a:spcBef>
                          <a:spcPts val="0"/>
                        </a:spcBef>
                        <a:spcAft>
                          <a:spcPts val="0"/>
                        </a:spcAft>
                        <a:buNone/>
                      </a:pPr>
                      <a:r>
                        <a:rPr lang="pt-BR" u="none" strike="noStrike" cap="none"/>
                        <a:t>2021</a:t>
                      </a:r>
                      <a:endParaRPr u="none" strike="noStrike" cap="none"/>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dirty="0"/>
                        <a:t>4294</a:t>
                      </a:r>
                      <a:endParaRPr dirty="0"/>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dirty="0"/>
                        <a:t>1016</a:t>
                      </a:r>
                      <a:endParaRPr u="none" strike="noStrike" cap="none" dirty="0"/>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dirty="0"/>
                        <a:t>23,66</a:t>
                      </a:r>
                      <a:r>
                        <a:rPr lang="pt-BR" u="none" strike="noStrike" cap="none" dirty="0"/>
                        <a:t>%</a:t>
                      </a:r>
                      <a:endParaRPr u="none" strike="noStrike" cap="none" dirty="0"/>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52600">
                <a:tc>
                  <a:txBody>
                    <a:bodyPr/>
                    <a:lstStyle/>
                    <a:p>
                      <a:pPr marL="0" marR="0" lvl="0" indent="0" algn="ctr" rtl="0">
                        <a:lnSpc>
                          <a:spcPct val="100000"/>
                        </a:lnSpc>
                        <a:spcBef>
                          <a:spcPts val="0"/>
                        </a:spcBef>
                        <a:spcAft>
                          <a:spcPts val="0"/>
                        </a:spcAft>
                        <a:buNone/>
                      </a:pPr>
                      <a:r>
                        <a:rPr lang="pt-BR"/>
                        <a:t>2022</a:t>
                      </a:r>
                      <a:endParaRPr u="none" strike="noStrike" cap="none"/>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dirty="0"/>
                        <a:t>3929</a:t>
                      </a:r>
                      <a:endParaRPr dirty="0"/>
                    </a:p>
                  </a:txBody>
                  <a:tcPr marL="91450" marR="91450" marT="45725" marB="457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dirty="0"/>
                        <a:t>812</a:t>
                      </a:r>
                      <a:endParaRPr dirty="0"/>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dirty="0"/>
                        <a:t>20,67%</a:t>
                      </a:r>
                    </a:p>
                    <a:p>
                      <a:pPr marL="0" marR="0" lvl="0" indent="0" algn="ctr" rtl="0">
                        <a:lnSpc>
                          <a:spcPct val="100000"/>
                        </a:lnSpc>
                        <a:spcBef>
                          <a:spcPts val="0"/>
                        </a:spcBef>
                        <a:spcAft>
                          <a:spcPts val="0"/>
                        </a:spcAft>
                        <a:buNone/>
                      </a:pPr>
                      <a:endParaRPr dirty="0"/>
                    </a:p>
                  </a:txBody>
                  <a:tcPr marL="91450" marR="91450" marT="45725" marB="457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269" name="Google Shape;269;p6"/>
          <p:cNvPicPr preferRelativeResize="0"/>
          <p:nvPr/>
        </p:nvPicPr>
        <p:blipFill rotWithShape="1">
          <a:blip r:embed="rId4">
            <a:alphaModFix/>
          </a:blip>
          <a:srcRect/>
          <a:stretch/>
        </p:blipFill>
        <p:spPr>
          <a:xfrm>
            <a:off x="909422" y="4241697"/>
            <a:ext cx="4232849" cy="2344845"/>
          </a:xfrm>
          <a:prstGeom prst="rect">
            <a:avLst/>
          </a:prstGeom>
          <a:noFill/>
          <a:ln>
            <a:noFill/>
          </a:ln>
        </p:spPr>
      </p:pic>
      <p:pic>
        <p:nvPicPr>
          <p:cNvPr id="270" name="Google Shape;270;p6"/>
          <p:cNvPicPr preferRelativeResize="0"/>
          <p:nvPr/>
        </p:nvPicPr>
        <p:blipFill rotWithShape="1">
          <a:blip r:embed="rId5">
            <a:alphaModFix/>
          </a:blip>
          <a:srcRect/>
          <a:stretch/>
        </p:blipFill>
        <p:spPr>
          <a:xfrm>
            <a:off x="5878741" y="4241697"/>
            <a:ext cx="4870040" cy="23284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1473d6c701c_0_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277" name="Google Shape;277;g1473d6c701c_0_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278" name="Google Shape;278;g1473d6c701c_0_0"/>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279" name="Google Shape;279;g1473d6c701c_0_0"/>
          <p:cNvSpPr txBox="1"/>
          <p:nvPr/>
        </p:nvSpPr>
        <p:spPr>
          <a:xfrm>
            <a:off x="152400" y="383699"/>
            <a:ext cx="11125200" cy="677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2400" b="1" i="0" u="none" strike="noStrike" cap="none">
                <a:solidFill>
                  <a:srgbClr val="000000"/>
                </a:solidFill>
                <a:latin typeface="Arial"/>
                <a:ea typeface="Arial"/>
                <a:cs typeface="Arial"/>
                <a:sym typeface="Arial"/>
              </a:rPr>
              <a:t>Histórico das Dispensas / Inexigibilidades de Licitações</a:t>
            </a: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 name="Google Shape;280;g1473d6c701c_0_0"/>
          <p:cNvSpPr txBox="1"/>
          <p:nvPr/>
        </p:nvSpPr>
        <p:spPr>
          <a:xfrm>
            <a:off x="346777" y="1003299"/>
            <a:ext cx="10739100" cy="8281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285750" marR="0" lvl="0" indent="-171450" algn="just"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285750" marR="0" lvl="0" indent="-171450" algn="just"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285750" marR="0" lvl="0" indent="-171450" algn="just"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285750" marR="0" lvl="0" indent="-171450" algn="just"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285750" marR="0" lvl="0" indent="-171450" algn="just"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285750" marR="0" lvl="0" indent="-171450" algn="just"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285750" marR="0" lvl="0" indent="-171450" algn="just"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457200" marR="0" lvl="0" indent="-330200" algn="just" rtl="0">
              <a:lnSpc>
                <a:spcPct val="100000"/>
              </a:lnSpc>
              <a:spcBef>
                <a:spcPts val="0"/>
              </a:spcBef>
              <a:spcAft>
                <a:spcPts val="0"/>
              </a:spcAft>
              <a:buClr>
                <a:srgbClr val="000000"/>
              </a:buClr>
              <a:buSzPts val="1600"/>
              <a:buFont typeface="Arial"/>
              <a:buChar char="➢"/>
            </a:pPr>
            <a:r>
              <a:rPr lang="pt-BR" sz="1600" b="0" i="0" u="none" strike="noStrike" cap="none" dirty="0">
                <a:solidFill>
                  <a:srgbClr val="000000"/>
                </a:solidFill>
                <a:latin typeface="Arial"/>
                <a:ea typeface="Arial"/>
                <a:cs typeface="Arial"/>
                <a:sym typeface="Arial"/>
              </a:rPr>
              <a:t>Em 2017, foram celebradas 10 contratações com Fundação de Apoio de recebimentos de transferências de recursos e captação, representando R$ 4.768.310,53 do valor total;</a:t>
            </a:r>
            <a:endParaRPr sz="1600" dirty="0"/>
          </a:p>
          <a:p>
            <a:pPr marL="457200" marR="0" lvl="0" indent="-330200" algn="just" rtl="0">
              <a:lnSpc>
                <a:spcPct val="100000"/>
              </a:lnSpc>
              <a:spcBef>
                <a:spcPts val="0"/>
              </a:spcBef>
              <a:spcAft>
                <a:spcPts val="0"/>
              </a:spcAft>
              <a:buClr>
                <a:srgbClr val="000000"/>
              </a:buClr>
              <a:buSzPts val="1600"/>
              <a:buFont typeface="Arial"/>
              <a:buChar char="➢"/>
            </a:pPr>
            <a:r>
              <a:rPr lang="pt-BR" sz="1600" b="0" i="0" u="none" strike="noStrike" cap="none" dirty="0">
                <a:solidFill>
                  <a:srgbClr val="000000"/>
                </a:solidFill>
                <a:latin typeface="Arial"/>
                <a:ea typeface="Arial"/>
                <a:cs typeface="Arial"/>
                <a:sym typeface="Arial"/>
              </a:rPr>
              <a:t>Em 2018, foram celebradas 10 contratações com Fundação de Apoio, representando R$ 1.219.478,68; </a:t>
            </a:r>
            <a:endParaRPr sz="1600" dirty="0"/>
          </a:p>
          <a:p>
            <a:pPr marL="457200" marR="0" lvl="0" indent="-330200" algn="just" rtl="0">
              <a:lnSpc>
                <a:spcPct val="100000"/>
              </a:lnSpc>
              <a:spcBef>
                <a:spcPts val="0"/>
              </a:spcBef>
              <a:spcAft>
                <a:spcPts val="0"/>
              </a:spcAft>
              <a:buClr>
                <a:srgbClr val="000000"/>
              </a:buClr>
              <a:buSzPts val="1600"/>
              <a:buFont typeface="Arial"/>
              <a:buChar char="➢"/>
            </a:pPr>
            <a:r>
              <a:rPr lang="pt-BR" sz="1600" b="0" i="0" u="none" strike="noStrike" cap="none" dirty="0">
                <a:solidFill>
                  <a:srgbClr val="000000"/>
                </a:solidFill>
                <a:latin typeface="Arial"/>
                <a:ea typeface="Arial"/>
                <a:cs typeface="Arial"/>
                <a:sym typeface="Arial"/>
              </a:rPr>
              <a:t>Em 2019, foram celebrados 17 contratações com Fundação de Apoio, representando R$ 20.954.475,79 do valor total; e</a:t>
            </a:r>
            <a:endParaRPr sz="1600" dirty="0"/>
          </a:p>
          <a:p>
            <a:pPr marL="457200" marR="0" lvl="0" indent="-330200" algn="just" rtl="0">
              <a:lnSpc>
                <a:spcPct val="100000"/>
              </a:lnSpc>
              <a:spcBef>
                <a:spcPts val="0"/>
              </a:spcBef>
              <a:spcAft>
                <a:spcPts val="0"/>
              </a:spcAft>
              <a:buClr>
                <a:srgbClr val="000000"/>
              </a:buClr>
              <a:buSzPts val="1600"/>
              <a:buFont typeface="Arial"/>
              <a:buChar char="➢"/>
            </a:pPr>
            <a:r>
              <a:rPr lang="pt-BR" sz="1600" b="0" i="0" u="none" strike="noStrike" cap="none" dirty="0">
                <a:solidFill>
                  <a:srgbClr val="000000"/>
                </a:solidFill>
                <a:latin typeface="Arial"/>
                <a:ea typeface="Arial"/>
                <a:cs typeface="Arial"/>
                <a:sym typeface="Arial"/>
              </a:rPr>
              <a:t>No ano de 2020, devido a pandemia do Covid-19, dos valores e quantidades representados acima, R$ 4.456.572,30 são de aquisições/prestação de serviços para o combate da pandemia, total de 49 dispensas.</a:t>
            </a:r>
            <a:endParaRPr sz="1600" b="0" i="0" u="none" strike="noStrike" cap="none" dirty="0">
              <a:solidFill>
                <a:srgbClr val="000000"/>
              </a:solidFill>
              <a:latin typeface="Arial"/>
              <a:ea typeface="Arial"/>
              <a:cs typeface="Arial"/>
              <a:sym typeface="Arial"/>
            </a:endParaRPr>
          </a:p>
          <a:p>
            <a:pPr marL="457200" marR="0" lvl="0" indent="-330200" algn="just" rtl="0">
              <a:lnSpc>
                <a:spcPct val="100000"/>
              </a:lnSpc>
              <a:spcBef>
                <a:spcPts val="0"/>
              </a:spcBef>
              <a:spcAft>
                <a:spcPts val="0"/>
              </a:spcAft>
              <a:buSzPts val="1600"/>
              <a:buChar char="➢"/>
            </a:pPr>
            <a:r>
              <a:rPr lang="pt-BR" sz="1600" dirty="0"/>
              <a:t>Em 2020, foram celebrados 14 contratações com Fundações de Apoio, representando R$ 4.294.328,14</a:t>
            </a:r>
            <a:endParaRPr sz="1600" dirty="0"/>
          </a:p>
          <a:p>
            <a:pPr marL="457200" marR="0" lvl="0" indent="-330200" algn="just" rtl="0">
              <a:lnSpc>
                <a:spcPct val="100000"/>
              </a:lnSpc>
              <a:spcBef>
                <a:spcPts val="0"/>
              </a:spcBef>
              <a:spcAft>
                <a:spcPts val="0"/>
              </a:spcAft>
              <a:buSzPts val="1600"/>
              <a:buChar char="➢"/>
            </a:pPr>
            <a:r>
              <a:rPr lang="pt-BR" sz="1600" dirty="0"/>
              <a:t>Em 2021, foram celebrados 34 contratações com Fundações de Apoio, representando R$ 147.494.412,72</a:t>
            </a:r>
            <a:endParaRPr sz="1600" dirty="0"/>
          </a:p>
          <a:p>
            <a:pPr marL="457200" marR="0" lvl="0" indent="-330200" algn="just" rtl="0">
              <a:lnSpc>
                <a:spcPct val="100000"/>
              </a:lnSpc>
              <a:spcBef>
                <a:spcPts val="0"/>
              </a:spcBef>
              <a:spcAft>
                <a:spcPts val="0"/>
              </a:spcAft>
              <a:buSzPts val="1600"/>
              <a:buChar char="➢"/>
            </a:pPr>
            <a:r>
              <a:rPr lang="pt-BR" sz="1600" dirty="0"/>
              <a:t>Em 2022, foram celebrados 13 contratações com Fundações de Apoio, representando R$ 4.718.649,03 </a:t>
            </a:r>
            <a:endParaRPr sz="1600" dirty="0"/>
          </a:p>
          <a:p>
            <a:pPr marL="285750" marR="0" lvl="0" indent="-171450" algn="just"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285750" marR="0" lvl="0" indent="-171450" algn="just"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285750" marR="0" lvl="0" indent="-171450" algn="just"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281" name="Google Shape;281;g1473d6c701c_0_0"/>
          <p:cNvPicPr preferRelativeResize="0"/>
          <p:nvPr/>
        </p:nvPicPr>
        <p:blipFill rotWithShape="1">
          <a:blip r:embed="rId4">
            <a:alphaModFix/>
          </a:blip>
          <a:srcRect/>
          <a:stretch/>
        </p:blipFill>
        <p:spPr>
          <a:xfrm>
            <a:off x="9211502" y="1003299"/>
            <a:ext cx="2807110" cy="2172708"/>
          </a:xfrm>
          <a:prstGeom prst="rect">
            <a:avLst/>
          </a:prstGeom>
          <a:noFill/>
          <a:ln>
            <a:noFill/>
          </a:ln>
        </p:spPr>
      </p:pic>
      <p:graphicFrame>
        <p:nvGraphicFramePr>
          <p:cNvPr id="282" name="Google Shape;282;g1473d6c701c_0_0"/>
          <p:cNvGraphicFramePr/>
          <p:nvPr/>
        </p:nvGraphicFramePr>
        <p:xfrm>
          <a:off x="624421" y="870411"/>
          <a:ext cx="8127975" cy="2438480"/>
        </p:xfrm>
        <a:graphic>
          <a:graphicData uri="http://schemas.openxmlformats.org/drawingml/2006/table">
            <a:tbl>
              <a:tblPr firstRow="1" bandRow="1">
                <a:noFill/>
                <a:tableStyleId>{27444AFD-68B2-4FCB-B52C-92DF38E8C6BE}</a:tableStyleId>
              </a:tblPr>
              <a:tblGrid>
                <a:gridCol w="2709325">
                  <a:extLst>
                    <a:ext uri="{9D8B030D-6E8A-4147-A177-3AD203B41FA5}">
                      <a16:colId xmlns:a16="http://schemas.microsoft.com/office/drawing/2014/main" val="20000"/>
                    </a:ext>
                  </a:extLst>
                </a:gridCol>
                <a:gridCol w="2709325">
                  <a:extLst>
                    <a:ext uri="{9D8B030D-6E8A-4147-A177-3AD203B41FA5}">
                      <a16:colId xmlns:a16="http://schemas.microsoft.com/office/drawing/2014/main" val="20001"/>
                    </a:ext>
                  </a:extLst>
                </a:gridCol>
                <a:gridCol w="2709325">
                  <a:extLst>
                    <a:ext uri="{9D8B030D-6E8A-4147-A177-3AD203B41FA5}">
                      <a16:colId xmlns:a16="http://schemas.microsoft.com/office/drawing/2014/main" val="20002"/>
                    </a:ext>
                  </a:extLst>
                </a:gridCol>
              </a:tblGrid>
              <a:tr h="281625">
                <a:tc gridSpan="3">
                  <a:txBody>
                    <a:bodyPr/>
                    <a:lstStyle/>
                    <a:p>
                      <a:pPr marL="0" marR="0" lvl="0" indent="0" algn="ctr" rtl="0">
                        <a:lnSpc>
                          <a:spcPct val="100000"/>
                        </a:lnSpc>
                        <a:spcBef>
                          <a:spcPts val="0"/>
                        </a:spcBef>
                        <a:spcAft>
                          <a:spcPts val="0"/>
                        </a:spcAft>
                        <a:buNone/>
                      </a:pPr>
                      <a:r>
                        <a:rPr lang="pt-BR" sz="1400" b="1" u="none" strike="noStrike" cap="none"/>
                        <a:t>DISPENSA DE LICITAÇÃO</a:t>
                      </a:r>
                      <a:endParaRPr sz="14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281625">
                <a:tc>
                  <a:txBody>
                    <a:bodyPr/>
                    <a:lstStyle/>
                    <a:p>
                      <a:pPr marL="0" marR="0" lvl="0" indent="0" algn="ctr" rtl="0">
                        <a:lnSpc>
                          <a:spcPct val="100000"/>
                        </a:lnSpc>
                        <a:spcBef>
                          <a:spcPts val="0"/>
                        </a:spcBef>
                        <a:spcAft>
                          <a:spcPts val="0"/>
                        </a:spcAft>
                        <a:buNone/>
                      </a:pPr>
                      <a:r>
                        <a:rPr lang="pt-BR" sz="1400" b="1" u="none" strike="noStrike" cap="none"/>
                        <a:t>ANO</a:t>
                      </a:r>
                      <a:endParaRPr sz="14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b="1" u="none" strike="noStrike" cap="none"/>
                        <a:t>QUANT. GERAL</a:t>
                      </a:r>
                      <a:endParaRPr sz="14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b="1" u="none" strike="noStrike" cap="none"/>
                        <a:t>VALOR TOTAL</a:t>
                      </a:r>
                      <a:endParaRPr sz="1400" b="1"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81625">
                <a:tc>
                  <a:txBody>
                    <a:bodyPr/>
                    <a:lstStyle/>
                    <a:p>
                      <a:pPr marL="0" marR="0" lvl="0" indent="0" algn="ctr" rtl="0">
                        <a:lnSpc>
                          <a:spcPct val="100000"/>
                        </a:lnSpc>
                        <a:spcBef>
                          <a:spcPts val="0"/>
                        </a:spcBef>
                        <a:spcAft>
                          <a:spcPts val="0"/>
                        </a:spcAft>
                        <a:buNone/>
                      </a:pPr>
                      <a:r>
                        <a:rPr lang="pt-BR" sz="1400" u="none" strike="noStrike" cap="none"/>
                        <a:t>2017</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82</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R$ 5.097.457,96</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81625">
                <a:tc>
                  <a:txBody>
                    <a:bodyPr/>
                    <a:lstStyle/>
                    <a:p>
                      <a:pPr marL="0" marR="0" lvl="0" indent="0" algn="ctr" rtl="0">
                        <a:lnSpc>
                          <a:spcPct val="100000"/>
                        </a:lnSpc>
                        <a:spcBef>
                          <a:spcPts val="0"/>
                        </a:spcBef>
                        <a:spcAft>
                          <a:spcPts val="0"/>
                        </a:spcAft>
                        <a:buNone/>
                      </a:pPr>
                      <a:r>
                        <a:rPr lang="pt-BR" sz="1400" u="none" strike="noStrike" cap="none"/>
                        <a:t>2018</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131</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R$ 3.077.420,53</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81625">
                <a:tc>
                  <a:txBody>
                    <a:bodyPr/>
                    <a:lstStyle/>
                    <a:p>
                      <a:pPr marL="0" marR="0" lvl="0" indent="0" algn="ctr" rtl="0">
                        <a:lnSpc>
                          <a:spcPct val="100000"/>
                        </a:lnSpc>
                        <a:spcBef>
                          <a:spcPts val="0"/>
                        </a:spcBef>
                        <a:spcAft>
                          <a:spcPts val="0"/>
                        </a:spcAft>
                        <a:buNone/>
                      </a:pPr>
                      <a:r>
                        <a:rPr lang="pt-BR" sz="1400" u="none" strike="noStrike" cap="none"/>
                        <a:t>2019</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116</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R$ 21.512.616,85</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81625">
                <a:tc>
                  <a:txBody>
                    <a:bodyPr/>
                    <a:lstStyle/>
                    <a:p>
                      <a:pPr marL="0" marR="0" lvl="0" indent="0" algn="ctr" rtl="0">
                        <a:lnSpc>
                          <a:spcPct val="100000"/>
                        </a:lnSpc>
                        <a:spcBef>
                          <a:spcPts val="0"/>
                        </a:spcBef>
                        <a:spcAft>
                          <a:spcPts val="0"/>
                        </a:spcAft>
                        <a:buNone/>
                      </a:pPr>
                      <a:r>
                        <a:rPr lang="pt-BR" sz="1400" u="none" strike="noStrike" cap="none"/>
                        <a:t>2020</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dirty="0"/>
                        <a:t>240</a:t>
                      </a:r>
                      <a:endParaRPr sz="1400" u="none" strike="noStrike" cap="none"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R$ 28.523.497,78</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81625">
                <a:tc>
                  <a:txBody>
                    <a:bodyPr/>
                    <a:lstStyle/>
                    <a:p>
                      <a:pPr marL="0" marR="0" lvl="0" indent="0" algn="ctr" rtl="0">
                        <a:lnSpc>
                          <a:spcPct val="100000"/>
                        </a:lnSpc>
                        <a:spcBef>
                          <a:spcPts val="0"/>
                        </a:spcBef>
                        <a:spcAft>
                          <a:spcPts val="0"/>
                        </a:spcAft>
                        <a:buNone/>
                      </a:pPr>
                      <a:r>
                        <a:rPr lang="pt-BR" sz="1400" u="none" strike="noStrike" cap="none"/>
                        <a:t>2021</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a:t>183</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sz="1400" u="none" strike="noStrike" cap="none"/>
                        <a:t>R$ </a:t>
                      </a:r>
                      <a:r>
                        <a:rPr lang="pt-BR"/>
                        <a:t>147.259.733,01</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81625">
                <a:tc>
                  <a:txBody>
                    <a:bodyPr/>
                    <a:lstStyle/>
                    <a:p>
                      <a:pPr marL="0" marR="0" lvl="0" indent="0" algn="ctr" rtl="0">
                        <a:lnSpc>
                          <a:spcPct val="100000"/>
                        </a:lnSpc>
                        <a:spcBef>
                          <a:spcPts val="0"/>
                        </a:spcBef>
                        <a:spcAft>
                          <a:spcPts val="0"/>
                        </a:spcAft>
                        <a:buNone/>
                      </a:pPr>
                      <a:r>
                        <a:rPr lang="pt-BR"/>
                        <a:t>2022</a:t>
                      </a: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a:t>91</a:t>
                      </a:r>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pt-BR" dirty="0"/>
                        <a:t>R$ 5.222.416,43</a:t>
                      </a:r>
                      <a:endParaRPr sz="1400" u="none" strike="noStrike" cap="none" dirty="0"/>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289" name="Google Shape;289;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290" name="Google Shape;290;p8"/>
          <p:cNvPicPr preferRelativeResize="0"/>
          <p:nvPr/>
        </p:nvPicPr>
        <p:blipFill rotWithShape="1">
          <a:blip r:embed="rId3">
            <a:alphaModFix/>
          </a:blip>
          <a:srcRect/>
          <a:stretch/>
        </p:blipFill>
        <p:spPr>
          <a:xfrm>
            <a:off x="0" y="-129025"/>
            <a:ext cx="12192001" cy="6858000"/>
          </a:xfrm>
          <a:prstGeom prst="rect">
            <a:avLst/>
          </a:prstGeom>
          <a:noFill/>
          <a:ln>
            <a:noFill/>
          </a:ln>
        </p:spPr>
      </p:pic>
      <p:sp>
        <p:nvSpPr>
          <p:cNvPr id="291" name="Google Shape;291;p8"/>
          <p:cNvSpPr txBox="1"/>
          <p:nvPr/>
        </p:nvSpPr>
        <p:spPr>
          <a:xfrm>
            <a:off x="152400" y="383699"/>
            <a:ext cx="11125200" cy="661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1800" b="1"/>
              <a:t>RELATÓRIO DE EMPENHOS</a:t>
            </a:r>
            <a:r>
              <a:rPr lang="pt-BR" sz="2400" b="1"/>
              <a:t> </a:t>
            </a: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300" b="0" i="0" u="none" strike="noStrike" cap="none">
              <a:solidFill>
                <a:srgbClr val="000000"/>
              </a:solidFill>
              <a:latin typeface="Arial"/>
              <a:ea typeface="Arial"/>
              <a:cs typeface="Arial"/>
              <a:sym typeface="Arial"/>
            </a:endParaRPr>
          </a:p>
        </p:txBody>
      </p:sp>
      <p:graphicFrame>
        <p:nvGraphicFramePr>
          <p:cNvPr id="292" name="Google Shape;292;p8"/>
          <p:cNvGraphicFramePr/>
          <p:nvPr/>
        </p:nvGraphicFramePr>
        <p:xfrm>
          <a:off x="890337" y="1317858"/>
          <a:ext cx="9603700" cy="3826525"/>
        </p:xfrm>
        <a:graphic>
          <a:graphicData uri="http://schemas.openxmlformats.org/drawingml/2006/table">
            <a:tbl>
              <a:tblPr firstRow="1" bandRow="1">
                <a:noFill/>
                <a:tableStyleId>{27444AFD-68B2-4FCB-B52C-92DF38E8C6BE}</a:tableStyleId>
              </a:tblPr>
              <a:tblGrid>
                <a:gridCol w="2400925">
                  <a:extLst>
                    <a:ext uri="{9D8B030D-6E8A-4147-A177-3AD203B41FA5}">
                      <a16:colId xmlns:a16="http://schemas.microsoft.com/office/drawing/2014/main" val="20000"/>
                    </a:ext>
                  </a:extLst>
                </a:gridCol>
                <a:gridCol w="2400925">
                  <a:extLst>
                    <a:ext uri="{9D8B030D-6E8A-4147-A177-3AD203B41FA5}">
                      <a16:colId xmlns:a16="http://schemas.microsoft.com/office/drawing/2014/main" val="20001"/>
                    </a:ext>
                  </a:extLst>
                </a:gridCol>
                <a:gridCol w="2400925">
                  <a:extLst>
                    <a:ext uri="{9D8B030D-6E8A-4147-A177-3AD203B41FA5}">
                      <a16:colId xmlns:a16="http://schemas.microsoft.com/office/drawing/2014/main" val="20002"/>
                    </a:ext>
                  </a:extLst>
                </a:gridCol>
                <a:gridCol w="2400925">
                  <a:extLst>
                    <a:ext uri="{9D8B030D-6E8A-4147-A177-3AD203B41FA5}">
                      <a16:colId xmlns:a16="http://schemas.microsoft.com/office/drawing/2014/main" val="20003"/>
                    </a:ext>
                  </a:extLst>
                </a:gridCol>
              </a:tblGrid>
              <a:tr h="689475">
                <a:tc>
                  <a:txBody>
                    <a:bodyPr/>
                    <a:lstStyle/>
                    <a:p>
                      <a:pPr marL="0" lvl="0" indent="0" algn="ctr" rtl="0">
                        <a:spcBef>
                          <a:spcPts val="0"/>
                        </a:spcBef>
                        <a:spcAft>
                          <a:spcPts val="0"/>
                        </a:spcAft>
                        <a:buNone/>
                      </a:pPr>
                      <a:r>
                        <a:rPr lang="pt-BR" b="1"/>
                        <a:t>ANO</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pt-BR" b="1"/>
                        <a:t>Nº ITENS EMPENHADOS</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pt-BR" b="1"/>
                        <a:t>QTDE TOTAL EMPENHOS</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pt-BR" b="1"/>
                        <a:t>VALOR TOTAL</a:t>
                      </a:r>
                      <a:endParaRPr sz="1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48150">
                <a:tc>
                  <a:txBody>
                    <a:bodyPr/>
                    <a:lstStyle/>
                    <a:p>
                      <a:pPr marL="0" lvl="0" indent="0" algn="ctr" rtl="0">
                        <a:lnSpc>
                          <a:spcPct val="115000"/>
                        </a:lnSpc>
                        <a:spcBef>
                          <a:spcPts val="0"/>
                        </a:spcBef>
                        <a:spcAft>
                          <a:spcPts val="0"/>
                        </a:spcAft>
                        <a:buNone/>
                      </a:pPr>
                      <a:r>
                        <a:rPr lang="pt-BR"/>
                        <a:t>2.017</a:t>
                      </a:r>
                      <a:endParaRPr sz="1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pt-BR"/>
                        <a:t>6.735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pt-BR"/>
                        <a:t>2.421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pt-BR"/>
                        <a:t>29.203.712,01</a:t>
                      </a:r>
                      <a:endParaRPr sz="1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48150">
                <a:tc>
                  <a:txBody>
                    <a:bodyPr/>
                    <a:lstStyle/>
                    <a:p>
                      <a:pPr marL="0" lvl="0" indent="0" algn="ctr" rtl="0">
                        <a:lnSpc>
                          <a:spcPct val="115000"/>
                        </a:lnSpc>
                        <a:spcBef>
                          <a:spcPts val="0"/>
                        </a:spcBef>
                        <a:spcAft>
                          <a:spcPts val="0"/>
                        </a:spcAft>
                        <a:buNone/>
                      </a:pPr>
                      <a:r>
                        <a:rPr lang="pt-BR"/>
                        <a:t>2.018</a:t>
                      </a:r>
                      <a:endParaRPr sz="1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pt-BR"/>
                        <a:t>5.091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pt-BR"/>
                        <a:t>2.470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pt-BR"/>
                        <a:t>25.297.068,18</a:t>
                      </a:r>
                      <a:endParaRPr sz="1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48150">
                <a:tc>
                  <a:txBody>
                    <a:bodyPr/>
                    <a:lstStyle/>
                    <a:p>
                      <a:pPr marL="0" lvl="0" indent="0" algn="ctr" rtl="0">
                        <a:lnSpc>
                          <a:spcPct val="115000"/>
                        </a:lnSpc>
                        <a:spcBef>
                          <a:spcPts val="0"/>
                        </a:spcBef>
                        <a:spcAft>
                          <a:spcPts val="0"/>
                        </a:spcAft>
                        <a:buNone/>
                      </a:pPr>
                      <a:r>
                        <a:rPr lang="pt-BR"/>
                        <a:t>2.019</a:t>
                      </a:r>
                      <a:endParaRPr sz="1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pt-BR"/>
                        <a:t>9.478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pt-BR"/>
                        <a:t>3.362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pt-BR"/>
                        <a:t>81.953.790,82</a:t>
                      </a:r>
                      <a:endParaRPr sz="1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48150">
                <a:tc>
                  <a:txBody>
                    <a:bodyPr/>
                    <a:lstStyle/>
                    <a:p>
                      <a:pPr marL="0" lvl="0" indent="0" algn="ctr" rtl="0">
                        <a:lnSpc>
                          <a:spcPct val="115000"/>
                        </a:lnSpc>
                        <a:spcBef>
                          <a:spcPts val="0"/>
                        </a:spcBef>
                        <a:spcAft>
                          <a:spcPts val="0"/>
                        </a:spcAft>
                        <a:buNone/>
                      </a:pPr>
                      <a:r>
                        <a:rPr lang="pt-BR"/>
                        <a:t>2.020</a:t>
                      </a:r>
                      <a:endParaRPr sz="1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pt-BR"/>
                        <a:t>6.829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pt-BR"/>
                        <a:t>2.179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pt-BR"/>
                        <a:t>59.335.865,21</a:t>
                      </a:r>
                      <a:endParaRPr sz="1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48150">
                <a:tc>
                  <a:txBody>
                    <a:bodyPr/>
                    <a:lstStyle/>
                    <a:p>
                      <a:pPr marL="0" lvl="0" indent="0" algn="ctr" rtl="0">
                        <a:lnSpc>
                          <a:spcPct val="115000"/>
                        </a:lnSpc>
                        <a:spcBef>
                          <a:spcPts val="0"/>
                        </a:spcBef>
                        <a:spcAft>
                          <a:spcPts val="0"/>
                        </a:spcAft>
                        <a:buNone/>
                      </a:pPr>
                      <a:r>
                        <a:rPr lang="pt-BR"/>
                        <a:t>2.021</a:t>
                      </a:r>
                      <a:endParaRPr sz="1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pt-BR"/>
                        <a:t>5.059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pt-BR"/>
                        <a:t>1.861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pt-BR"/>
                        <a:t>21.976.789,35</a:t>
                      </a:r>
                      <a:endParaRPr sz="1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48150">
                <a:tc>
                  <a:txBody>
                    <a:bodyPr/>
                    <a:lstStyle/>
                    <a:p>
                      <a:pPr marL="0" lvl="0" indent="0" algn="ctr" rtl="0">
                        <a:lnSpc>
                          <a:spcPct val="115000"/>
                        </a:lnSpc>
                        <a:spcBef>
                          <a:spcPts val="0"/>
                        </a:spcBef>
                        <a:spcAft>
                          <a:spcPts val="0"/>
                        </a:spcAft>
                        <a:buNone/>
                      </a:pPr>
                      <a:r>
                        <a:rPr lang="pt-BR"/>
                        <a:t>2.022</a:t>
                      </a:r>
                      <a:endParaRPr sz="1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pt-BR"/>
                        <a:t>1.759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pt-BR"/>
                        <a:t>685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pt-BR"/>
                        <a:t>7.500.513,85</a:t>
                      </a:r>
                      <a:endParaRPr sz="1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48150">
                <a:tc>
                  <a:txBody>
                    <a:bodyPr/>
                    <a:lstStyle/>
                    <a:p>
                      <a:pPr marL="0" lvl="0" indent="0" algn="ctr" rtl="0">
                        <a:spcBef>
                          <a:spcPts val="0"/>
                        </a:spcBef>
                        <a:spcAft>
                          <a:spcPts val="0"/>
                        </a:spcAft>
                        <a:buNone/>
                      </a:pPr>
                      <a:endParaRPr sz="1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pt-BR"/>
                        <a:t>34.951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pt-BR"/>
                        <a:t>12.978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pt-BR"/>
                        <a:t>225.267.739,43</a:t>
                      </a:r>
                      <a:endParaRPr sz="1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1384a485e20_3_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299" name="Google Shape;299;g1384a485e20_3_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300" name="Google Shape;300;g1384a485e20_3_0"/>
          <p:cNvPicPr preferRelativeResize="0"/>
          <p:nvPr/>
        </p:nvPicPr>
        <p:blipFill rotWithShape="1">
          <a:blip r:embed="rId3">
            <a:alphaModFix/>
          </a:blip>
          <a:srcRect/>
          <a:stretch/>
        </p:blipFill>
        <p:spPr>
          <a:xfrm>
            <a:off x="0" y="-82400"/>
            <a:ext cx="12192001" cy="6858000"/>
          </a:xfrm>
          <a:prstGeom prst="rect">
            <a:avLst/>
          </a:prstGeom>
          <a:noFill/>
          <a:ln>
            <a:noFill/>
          </a:ln>
        </p:spPr>
      </p:pic>
      <p:sp>
        <p:nvSpPr>
          <p:cNvPr id="301" name="Google Shape;301;g1384a485e20_3_0"/>
          <p:cNvSpPr txBox="1"/>
          <p:nvPr/>
        </p:nvSpPr>
        <p:spPr>
          <a:xfrm>
            <a:off x="853875" y="353299"/>
            <a:ext cx="11125200" cy="677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2400" b="1"/>
              <a:t>Exemplo de Licitações Sustentáveis</a:t>
            </a: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 name="Google Shape;302;g1384a485e20_3_0"/>
          <p:cNvSpPr txBox="1"/>
          <p:nvPr/>
        </p:nvSpPr>
        <p:spPr>
          <a:xfrm>
            <a:off x="345440" y="3192698"/>
            <a:ext cx="10739100" cy="307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a:p>
        </p:txBody>
      </p:sp>
      <p:pic>
        <p:nvPicPr>
          <p:cNvPr id="303" name="Google Shape;303;g1384a485e20_3_0"/>
          <p:cNvPicPr preferRelativeResize="0"/>
          <p:nvPr/>
        </p:nvPicPr>
        <p:blipFill>
          <a:blip r:embed="rId4">
            <a:alphaModFix/>
          </a:blip>
          <a:stretch>
            <a:fillRect/>
          </a:stretch>
        </p:blipFill>
        <p:spPr>
          <a:xfrm>
            <a:off x="4539850" y="939023"/>
            <a:ext cx="3753240" cy="2387700"/>
          </a:xfrm>
          <a:prstGeom prst="rect">
            <a:avLst/>
          </a:prstGeom>
          <a:noFill/>
          <a:ln>
            <a:noFill/>
          </a:ln>
        </p:spPr>
      </p:pic>
      <p:pic>
        <p:nvPicPr>
          <p:cNvPr id="304" name="Google Shape;304;g1384a485e20_3_0"/>
          <p:cNvPicPr preferRelativeResize="0"/>
          <p:nvPr/>
        </p:nvPicPr>
        <p:blipFill>
          <a:blip r:embed="rId5">
            <a:alphaModFix/>
          </a:blip>
          <a:stretch>
            <a:fillRect/>
          </a:stretch>
        </p:blipFill>
        <p:spPr>
          <a:xfrm>
            <a:off x="7502325" y="3510075"/>
            <a:ext cx="4476750" cy="2847975"/>
          </a:xfrm>
          <a:prstGeom prst="rect">
            <a:avLst/>
          </a:prstGeom>
          <a:noFill/>
          <a:ln>
            <a:noFill/>
          </a:ln>
        </p:spPr>
      </p:pic>
      <p:pic>
        <p:nvPicPr>
          <p:cNvPr id="305" name="Google Shape;305;g1384a485e20_3_0"/>
          <p:cNvPicPr preferRelativeResize="0"/>
          <p:nvPr/>
        </p:nvPicPr>
        <p:blipFill>
          <a:blip r:embed="rId6">
            <a:alphaModFix/>
          </a:blip>
          <a:stretch>
            <a:fillRect/>
          </a:stretch>
        </p:blipFill>
        <p:spPr>
          <a:xfrm>
            <a:off x="1018675" y="3421489"/>
            <a:ext cx="3753250" cy="3025161"/>
          </a:xfrm>
          <a:prstGeom prst="rect">
            <a:avLst/>
          </a:prstGeom>
          <a:noFill/>
          <a:ln>
            <a:noFill/>
          </a:ln>
        </p:spPr>
      </p:pic>
      <p:pic>
        <p:nvPicPr>
          <p:cNvPr id="306" name="Google Shape;306;g1384a485e20_3_0"/>
          <p:cNvPicPr preferRelativeResize="0"/>
          <p:nvPr/>
        </p:nvPicPr>
        <p:blipFill rotWithShape="1">
          <a:blip r:embed="rId7">
            <a:alphaModFix/>
          </a:blip>
          <a:srcRect/>
          <a:stretch/>
        </p:blipFill>
        <p:spPr>
          <a:xfrm>
            <a:off x="635800" y="939024"/>
            <a:ext cx="3232725" cy="22536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1384a485e20_12_21"/>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88" name="Google Shape;88;g1384a485e20_12_2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89" name="Google Shape;89;g1384a485e20_12_21"/>
          <p:cNvPicPr preferRelativeResize="0"/>
          <p:nvPr/>
        </p:nvPicPr>
        <p:blipFill rotWithShape="1">
          <a:blip r:embed="rId3">
            <a:alphaModFix/>
          </a:blip>
          <a:srcRect/>
          <a:stretch/>
        </p:blipFill>
        <p:spPr>
          <a:xfrm>
            <a:off x="0" y="-129025"/>
            <a:ext cx="12192001" cy="6858000"/>
          </a:xfrm>
          <a:prstGeom prst="rect">
            <a:avLst/>
          </a:prstGeom>
          <a:noFill/>
          <a:ln>
            <a:noFill/>
          </a:ln>
        </p:spPr>
      </p:pic>
      <p:pic>
        <p:nvPicPr>
          <p:cNvPr id="90" name="Google Shape;90;g1384a485e20_12_21"/>
          <p:cNvPicPr preferRelativeResize="0"/>
          <p:nvPr/>
        </p:nvPicPr>
        <p:blipFill rotWithShape="1">
          <a:blip r:embed="rId4">
            <a:alphaModFix/>
          </a:blip>
          <a:srcRect/>
          <a:stretch/>
        </p:blipFill>
        <p:spPr>
          <a:xfrm>
            <a:off x="-4953" y="5253563"/>
            <a:ext cx="2272034" cy="1367941"/>
          </a:xfrm>
          <a:prstGeom prst="rect">
            <a:avLst/>
          </a:prstGeom>
          <a:noFill/>
          <a:ln>
            <a:noFill/>
          </a:ln>
        </p:spPr>
      </p:pic>
      <p:pic>
        <p:nvPicPr>
          <p:cNvPr id="91" name="Google Shape;91;g1384a485e20_12_21" descr="C:\Users\halissonrafael\OneDrive\Área de Trabalho\Fotos\Lixeiras.jpeg"/>
          <p:cNvPicPr preferRelativeResize="0"/>
          <p:nvPr/>
        </p:nvPicPr>
        <p:blipFill rotWithShape="1">
          <a:blip r:embed="rId5">
            <a:alphaModFix/>
          </a:blip>
          <a:srcRect/>
          <a:stretch/>
        </p:blipFill>
        <p:spPr>
          <a:xfrm>
            <a:off x="2482011" y="5253563"/>
            <a:ext cx="2330506" cy="1367941"/>
          </a:xfrm>
          <a:prstGeom prst="rect">
            <a:avLst/>
          </a:prstGeom>
          <a:noFill/>
          <a:ln>
            <a:noFill/>
          </a:ln>
        </p:spPr>
      </p:pic>
      <p:pic>
        <p:nvPicPr>
          <p:cNvPr id="92" name="Google Shape;92;g1384a485e20_12_21"/>
          <p:cNvPicPr preferRelativeResize="0"/>
          <p:nvPr/>
        </p:nvPicPr>
        <p:blipFill rotWithShape="1">
          <a:blip r:embed="rId6">
            <a:alphaModFix/>
          </a:blip>
          <a:srcRect/>
          <a:stretch/>
        </p:blipFill>
        <p:spPr>
          <a:xfrm>
            <a:off x="4982568" y="5252204"/>
            <a:ext cx="1991888" cy="1369301"/>
          </a:xfrm>
          <a:prstGeom prst="rect">
            <a:avLst/>
          </a:prstGeom>
          <a:noFill/>
          <a:ln>
            <a:noFill/>
          </a:ln>
        </p:spPr>
      </p:pic>
      <p:pic>
        <p:nvPicPr>
          <p:cNvPr id="93" name="Google Shape;93;g1384a485e20_12_21"/>
          <p:cNvPicPr preferRelativeResize="0"/>
          <p:nvPr/>
        </p:nvPicPr>
        <p:blipFill rotWithShape="1">
          <a:blip r:embed="rId7">
            <a:alphaModFix/>
          </a:blip>
          <a:srcRect/>
          <a:stretch/>
        </p:blipFill>
        <p:spPr>
          <a:xfrm>
            <a:off x="7102758" y="5252204"/>
            <a:ext cx="1598320" cy="1373130"/>
          </a:xfrm>
          <a:prstGeom prst="rect">
            <a:avLst/>
          </a:prstGeom>
          <a:noFill/>
          <a:ln>
            <a:noFill/>
          </a:ln>
        </p:spPr>
      </p:pic>
      <p:pic>
        <p:nvPicPr>
          <p:cNvPr id="94" name="Google Shape;94;g1384a485e20_12_21" descr="C:\Users\halissonrafael\OneDrive\Área de Trabalho\Fotos\WhatsApp Image 2020-05-09 at 12.52.10.jpeg"/>
          <p:cNvPicPr preferRelativeResize="0"/>
          <p:nvPr/>
        </p:nvPicPr>
        <p:blipFill rotWithShape="1">
          <a:blip r:embed="rId8">
            <a:alphaModFix/>
          </a:blip>
          <a:srcRect/>
          <a:stretch/>
        </p:blipFill>
        <p:spPr>
          <a:xfrm>
            <a:off x="8829380" y="5255943"/>
            <a:ext cx="2248492" cy="1367418"/>
          </a:xfrm>
          <a:prstGeom prst="rect">
            <a:avLst/>
          </a:prstGeom>
          <a:noFill/>
          <a:ln>
            <a:noFill/>
          </a:ln>
        </p:spPr>
      </p:pic>
      <p:sp>
        <p:nvSpPr>
          <p:cNvPr id="95" name="Google Shape;95;g1384a485e20_12_21"/>
          <p:cNvSpPr txBox="1"/>
          <p:nvPr/>
        </p:nvSpPr>
        <p:spPr>
          <a:xfrm>
            <a:off x="693450" y="593150"/>
            <a:ext cx="9974700" cy="255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3200" b="1">
                <a:solidFill>
                  <a:srgbClr val="2F5496"/>
                </a:solidFill>
              </a:rPr>
              <a:t>Capacitação - Governança e Gestão - UFMS</a:t>
            </a:r>
            <a:endParaRPr sz="3200" b="1">
              <a:solidFill>
                <a:srgbClr val="2F5496"/>
              </a:solidFill>
            </a:endParaRPr>
          </a:p>
          <a:p>
            <a:pPr marL="0" marR="0" lvl="0" indent="0" algn="l" rtl="0">
              <a:lnSpc>
                <a:spcPct val="100000"/>
              </a:lnSpc>
              <a:spcBef>
                <a:spcPts val="0"/>
              </a:spcBef>
              <a:spcAft>
                <a:spcPts val="0"/>
              </a:spcAft>
              <a:buNone/>
            </a:pPr>
            <a:endParaRPr sz="3200" b="1">
              <a:solidFill>
                <a:srgbClr val="2F5496"/>
              </a:solidFill>
            </a:endParaRPr>
          </a:p>
          <a:p>
            <a:pPr marL="0" marR="0" lvl="0" indent="0" algn="l" rtl="0">
              <a:lnSpc>
                <a:spcPct val="100000"/>
              </a:lnSpc>
              <a:spcBef>
                <a:spcPts val="0"/>
              </a:spcBef>
              <a:spcAft>
                <a:spcPts val="0"/>
              </a:spcAft>
              <a:buNone/>
            </a:pPr>
            <a:endParaRPr sz="3200" b="1">
              <a:solidFill>
                <a:srgbClr val="2F5496"/>
              </a:solidFill>
            </a:endParaRPr>
          </a:p>
          <a:p>
            <a:pPr marL="0" marR="0" lvl="0" indent="0" algn="l" rtl="0">
              <a:lnSpc>
                <a:spcPct val="100000"/>
              </a:lnSpc>
              <a:spcBef>
                <a:spcPts val="0"/>
              </a:spcBef>
              <a:spcAft>
                <a:spcPts val="0"/>
              </a:spcAft>
              <a:buNone/>
            </a:pPr>
            <a:r>
              <a:rPr lang="pt-BR" sz="3200" b="1">
                <a:solidFill>
                  <a:srgbClr val="2F5496"/>
                </a:solidFill>
              </a:rPr>
              <a:t>Módulo: Contratações e Gestão de Contratos</a:t>
            </a:r>
            <a:endParaRPr sz="3200" b="1">
              <a:solidFill>
                <a:srgbClr val="2F5496"/>
              </a:solidFill>
            </a:endParaRPr>
          </a:p>
          <a:p>
            <a:pPr marL="0" marR="0" lvl="0" indent="0" algn="l" rtl="0">
              <a:lnSpc>
                <a:spcPct val="100000"/>
              </a:lnSpc>
              <a:spcBef>
                <a:spcPts val="0"/>
              </a:spcBef>
              <a:spcAft>
                <a:spcPts val="0"/>
              </a:spcAft>
              <a:buNone/>
            </a:pPr>
            <a:endParaRPr sz="3200" b="1">
              <a:solidFill>
                <a:srgbClr val="2F5496"/>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1384a485e20_15_6"/>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313" name="Google Shape;313;g1384a485e20_15_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314" name="Google Shape;314;g1384a485e20_15_6"/>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315" name="Google Shape;315;g1384a485e20_15_6"/>
          <p:cNvSpPr txBox="1"/>
          <p:nvPr/>
        </p:nvSpPr>
        <p:spPr>
          <a:xfrm>
            <a:off x="152400" y="383699"/>
            <a:ext cx="11125200" cy="677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2400" b="1"/>
              <a:t>Exemplo de Licitações Sustentáveis - UFMS - I</a:t>
            </a: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 name="Google Shape;316;g1384a485e20_15_6"/>
          <p:cNvSpPr txBox="1"/>
          <p:nvPr/>
        </p:nvSpPr>
        <p:spPr>
          <a:xfrm>
            <a:off x="345440" y="3192698"/>
            <a:ext cx="10739100" cy="307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a:p>
        </p:txBody>
      </p:sp>
      <p:graphicFrame>
        <p:nvGraphicFramePr>
          <p:cNvPr id="317" name="Google Shape;317;g1384a485e20_15_6"/>
          <p:cNvGraphicFramePr/>
          <p:nvPr/>
        </p:nvGraphicFramePr>
        <p:xfrm>
          <a:off x="1029975" y="1883588"/>
          <a:ext cx="10132050" cy="2926025"/>
        </p:xfrm>
        <a:graphic>
          <a:graphicData uri="http://schemas.openxmlformats.org/drawingml/2006/table">
            <a:tbl>
              <a:tblPr>
                <a:noFill/>
                <a:tableStyleId>{4A4CC048-5250-4CD1-B3EE-EF08935B7963}</a:tableStyleId>
              </a:tblPr>
              <a:tblGrid>
                <a:gridCol w="3377350">
                  <a:extLst>
                    <a:ext uri="{9D8B030D-6E8A-4147-A177-3AD203B41FA5}">
                      <a16:colId xmlns:a16="http://schemas.microsoft.com/office/drawing/2014/main" val="20000"/>
                    </a:ext>
                  </a:extLst>
                </a:gridCol>
                <a:gridCol w="3377350">
                  <a:extLst>
                    <a:ext uri="{9D8B030D-6E8A-4147-A177-3AD203B41FA5}">
                      <a16:colId xmlns:a16="http://schemas.microsoft.com/office/drawing/2014/main" val="20001"/>
                    </a:ext>
                  </a:extLst>
                </a:gridCol>
                <a:gridCol w="3377350">
                  <a:extLst>
                    <a:ext uri="{9D8B030D-6E8A-4147-A177-3AD203B41FA5}">
                      <a16:colId xmlns:a16="http://schemas.microsoft.com/office/drawing/2014/main" val="20002"/>
                    </a:ext>
                  </a:extLst>
                </a:gridCol>
              </a:tblGrid>
              <a:tr h="609575">
                <a:tc>
                  <a:txBody>
                    <a:bodyPr/>
                    <a:lstStyle/>
                    <a:p>
                      <a:pPr marL="0" lvl="0" indent="0" algn="ctr" rtl="0">
                        <a:spcBef>
                          <a:spcPts val="0"/>
                        </a:spcBef>
                        <a:spcAft>
                          <a:spcPts val="0"/>
                        </a:spcAft>
                        <a:buNone/>
                      </a:pPr>
                      <a:r>
                        <a:rPr lang="pt-BR" b="1"/>
                        <a:t>Produto</a:t>
                      </a:r>
                      <a:endParaRPr b="1"/>
                    </a:p>
                  </a:txBody>
                  <a:tcPr marL="91425" marR="91425" marT="91425" marB="91425"/>
                </a:tc>
                <a:tc>
                  <a:txBody>
                    <a:bodyPr/>
                    <a:lstStyle/>
                    <a:p>
                      <a:pPr marL="0" lvl="0" indent="0" algn="ctr" rtl="0">
                        <a:spcBef>
                          <a:spcPts val="0"/>
                        </a:spcBef>
                        <a:spcAft>
                          <a:spcPts val="0"/>
                        </a:spcAft>
                        <a:buNone/>
                      </a:pPr>
                      <a:r>
                        <a:rPr lang="pt-BR" b="1"/>
                        <a:t>Atendimento ao critério de sustentabilidade</a:t>
                      </a:r>
                      <a:endParaRPr b="1"/>
                    </a:p>
                  </a:txBody>
                  <a:tcPr marL="91425" marR="91425" marT="91425" marB="91425"/>
                </a:tc>
                <a:tc>
                  <a:txBody>
                    <a:bodyPr/>
                    <a:lstStyle/>
                    <a:p>
                      <a:pPr marL="0" lvl="0" indent="0" algn="ctr" rtl="0">
                        <a:spcBef>
                          <a:spcPts val="0"/>
                        </a:spcBef>
                        <a:spcAft>
                          <a:spcPts val="0"/>
                        </a:spcAft>
                        <a:buNone/>
                      </a:pPr>
                      <a:r>
                        <a:rPr lang="pt-BR" b="1"/>
                        <a:t>Documento de Aplicação</a:t>
                      </a:r>
                      <a:endParaRPr b="1"/>
                    </a:p>
                  </a:txBody>
                  <a:tcPr marL="91425" marR="91425" marT="91425" marB="91425"/>
                </a:tc>
                <a:extLst>
                  <a:ext uri="{0D108BD9-81ED-4DB2-BD59-A6C34878D82A}">
                    <a16:rowId xmlns:a16="http://schemas.microsoft.com/office/drawing/2014/main" val="10000"/>
                  </a:ext>
                </a:extLst>
              </a:tr>
              <a:tr h="2103100">
                <a:tc>
                  <a:txBody>
                    <a:bodyPr/>
                    <a:lstStyle/>
                    <a:p>
                      <a:pPr marL="0" lvl="0" indent="0" algn="l" rtl="0">
                        <a:spcBef>
                          <a:spcPts val="0"/>
                        </a:spcBef>
                        <a:spcAft>
                          <a:spcPts val="0"/>
                        </a:spcAft>
                        <a:buNone/>
                      </a:pPr>
                      <a:r>
                        <a:rPr lang="pt-BR"/>
                        <a:t>Pilhas e Baterias</a:t>
                      </a:r>
                      <a:endParaRPr/>
                    </a:p>
                  </a:txBody>
                  <a:tcPr marL="91425" marR="91425" marT="91425" marB="91425"/>
                </a:tc>
                <a:tc>
                  <a:txBody>
                    <a:bodyPr/>
                    <a:lstStyle/>
                    <a:p>
                      <a:pPr marL="0" lvl="0" indent="0" algn="l" rtl="0">
                        <a:spcBef>
                          <a:spcPts val="0"/>
                        </a:spcBef>
                        <a:spcAft>
                          <a:spcPts val="0"/>
                        </a:spcAft>
                        <a:buNone/>
                      </a:pPr>
                      <a:r>
                        <a:rPr lang="pt-BR"/>
                        <a:t>As pilhas e baterias comercializadas no território nacional devem respeitar limites máximos de chumbo, cádmio e mercúrio admitidos para cada tipo de produto, conforme laudo físico-químico de composição elaborado por laboratório acreditado pelo INMETRO ou demais laboratórios admitidos pela Instrução Normativa IBAMA n° 08, de 03/09/2012.</a:t>
                      </a:r>
                      <a:endParaRPr/>
                    </a:p>
                  </a:txBody>
                  <a:tcPr marL="91425" marR="91425" marT="91425" marB="91425"/>
                </a:tc>
                <a:tc>
                  <a:txBody>
                    <a:bodyPr/>
                    <a:lstStyle/>
                    <a:p>
                      <a:pPr marL="0" lvl="0" indent="0" algn="l" rtl="0">
                        <a:spcBef>
                          <a:spcPts val="0"/>
                        </a:spcBef>
                        <a:spcAft>
                          <a:spcPts val="0"/>
                        </a:spcAft>
                        <a:buNone/>
                      </a:pPr>
                      <a:r>
                        <a:rPr lang="pt-BR"/>
                        <a:t>Termo de Referência e Edital do Pregão</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1384a485e20_15_4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324" name="Google Shape;324;g1384a485e20_15_4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325" name="Google Shape;325;g1384a485e20_15_42"/>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326" name="Google Shape;326;g1384a485e20_15_42"/>
          <p:cNvSpPr txBox="1"/>
          <p:nvPr/>
        </p:nvSpPr>
        <p:spPr>
          <a:xfrm>
            <a:off x="152400" y="383699"/>
            <a:ext cx="11125200" cy="677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2400" b="1"/>
              <a:t>Exemplo de Licitações Sustentáveis - UFMS - II</a:t>
            </a: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 name="Google Shape;327;g1384a485e20_15_42"/>
          <p:cNvSpPr txBox="1"/>
          <p:nvPr/>
        </p:nvSpPr>
        <p:spPr>
          <a:xfrm>
            <a:off x="345440" y="3192698"/>
            <a:ext cx="10739100" cy="307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a:p>
        </p:txBody>
      </p:sp>
      <p:graphicFrame>
        <p:nvGraphicFramePr>
          <p:cNvPr id="328" name="Google Shape;328;g1384a485e20_15_42"/>
          <p:cNvGraphicFramePr/>
          <p:nvPr/>
        </p:nvGraphicFramePr>
        <p:xfrm>
          <a:off x="1029975" y="1883588"/>
          <a:ext cx="10132050" cy="3992825"/>
        </p:xfrm>
        <a:graphic>
          <a:graphicData uri="http://schemas.openxmlformats.org/drawingml/2006/table">
            <a:tbl>
              <a:tblPr>
                <a:noFill/>
                <a:tableStyleId>{4A4CC048-5250-4CD1-B3EE-EF08935B7963}</a:tableStyleId>
              </a:tblPr>
              <a:tblGrid>
                <a:gridCol w="2535775">
                  <a:extLst>
                    <a:ext uri="{9D8B030D-6E8A-4147-A177-3AD203B41FA5}">
                      <a16:colId xmlns:a16="http://schemas.microsoft.com/office/drawing/2014/main" val="20000"/>
                    </a:ext>
                  </a:extLst>
                </a:gridCol>
                <a:gridCol w="4218925">
                  <a:extLst>
                    <a:ext uri="{9D8B030D-6E8A-4147-A177-3AD203B41FA5}">
                      <a16:colId xmlns:a16="http://schemas.microsoft.com/office/drawing/2014/main" val="20001"/>
                    </a:ext>
                  </a:extLst>
                </a:gridCol>
                <a:gridCol w="3377350">
                  <a:extLst>
                    <a:ext uri="{9D8B030D-6E8A-4147-A177-3AD203B41FA5}">
                      <a16:colId xmlns:a16="http://schemas.microsoft.com/office/drawing/2014/main" val="20002"/>
                    </a:ext>
                  </a:extLst>
                </a:gridCol>
              </a:tblGrid>
              <a:tr h="609575">
                <a:tc>
                  <a:txBody>
                    <a:bodyPr/>
                    <a:lstStyle/>
                    <a:p>
                      <a:pPr marL="0" lvl="0" indent="0" algn="ctr" rtl="0">
                        <a:spcBef>
                          <a:spcPts val="0"/>
                        </a:spcBef>
                        <a:spcAft>
                          <a:spcPts val="0"/>
                        </a:spcAft>
                        <a:buNone/>
                      </a:pPr>
                      <a:r>
                        <a:rPr lang="pt-BR" b="1"/>
                        <a:t>Produto</a:t>
                      </a:r>
                      <a:endParaRPr b="1"/>
                    </a:p>
                  </a:txBody>
                  <a:tcPr marL="91425" marR="91425" marT="91425" marB="91425"/>
                </a:tc>
                <a:tc>
                  <a:txBody>
                    <a:bodyPr/>
                    <a:lstStyle/>
                    <a:p>
                      <a:pPr marL="0" lvl="0" indent="0" algn="ctr" rtl="0">
                        <a:spcBef>
                          <a:spcPts val="0"/>
                        </a:spcBef>
                        <a:spcAft>
                          <a:spcPts val="0"/>
                        </a:spcAft>
                        <a:buNone/>
                      </a:pPr>
                      <a:r>
                        <a:rPr lang="pt-BR" b="1"/>
                        <a:t>Atendimento ao critério de sustentabilidade</a:t>
                      </a:r>
                      <a:endParaRPr b="1"/>
                    </a:p>
                  </a:txBody>
                  <a:tcPr marL="91425" marR="91425" marT="91425" marB="91425"/>
                </a:tc>
                <a:tc>
                  <a:txBody>
                    <a:bodyPr/>
                    <a:lstStyle/>
                    <a:p>
                      <a:pPr marL="0" lvl="0" indent="0" algn="ctr" rtl="0">
                        <a:spcBef>
                          <a:spcPts val="0"/>
                        </a:spcBef>
                        <a:spcAft>
                          <a:spcPts val="0"/>
                        </a:spcAft>
                        <a:buNone/>
                      </a:pPr>
                      <a:r>
                        <a:rPr lang="pt-BR" b="1"/>
                        <a:t>Documento de Aplicação</a:t>
                      </a:r>
                      <a:endParaRPr b="1"/>
                    </a:p>
                  </a:txBody>
                  <a:tcPr marL="91425" marR="91425" marT="91425" marB="91425"/>
                </a:tc>
                <a:extLst>
                  <a:ext uri="{0D108BD9-81ED-4DB2-BD59-A6C34878D82A}">
                    <a16:rowId xmlns:a16="http://schemas.microsoft.com/office/drawing/2014/main" val="10000"/>
                  </a:ext>
                </a:extLst>
              </a:tr>
              <a:tr h="2103100">
                <a:tc>
                  <a:txBody>
                    <a:bodyPr/>
                    <a:lstStyle/>
                    <a:p>
                      <a:pPr marL="0" lvl="0" indent="0" algn="l" rtl="0">
                        <a:spcBef>
                          <a:spcPts val="0"/>
                        </a:spcBef>
                        <a:spcAft>
                          <a:spcPts val="0"/>
                        </a:spcAft>
                        <a:buNone/>
                      </a:pPr>
                      <a:r>
                        <a:rPr lang="pt-BR"/>
                        <a:t>Aparelhos Eletrodomésticos em geral</a:t>
                      </a: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pt-BR"/>
                        <a:t>Para Eletrodomésticos em geral: Só será admitida a oferta do produto que possua a Etiqueta Nacional de Conservação de Energia – ENCE, nas respectivas classes, nos termos da respectiva Portaria INMETRO, que aprova os Requisitos de Avaliação da Conformidade – RAC do produto e trata da etiquetagem compulsória.”                                                                                              Para liquidificadores ou secadores de cabelo ou aspiradores de pó: Só será admitida a oferta de (liquidificador ou secador de cabelo ou aspirador de pó) que possua Selo Ruído indicativo do nível XX de potência sonora, nos termos da Portaria INMETRO nº 430, de 2012, da Resolução CONAMA n° 20, de 07/12/94, e da Instrução Normativa n° XXXX, e legislação correlata.”</a:t>
                      </a:r>
                      <a:endParaRPr/>
                    </a:p>
                  </a:txBody>
                  <a:tcPr marL="91425" marR="91425" marT="91425" marB="91425"/>
                </a:tc>
                <a:tc>
                  <a:txBody>
                    <a:bodyPr/>
                    <a:lstStyle/>
                    <a:p>
                      <a:pPr marL="0" lvl="0" indent="0" algn="l" rtl="0">
                        <a:spcBef>
                          <a:spcPts val="0"/>
                        </a:spcBef>
                        <a:spcAft>
                          <a:spcPts val="0"/>
                        </a:spcAft>
                        <a:buNone/>
                      </a:pPr>
                      <a:r>
                        <a:rPr lang="pt-BR"/>
                        <a:t>Termo de Referência e Edital</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1384a485e20_15_5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335" name="Google Shape;335;g1384a485e20_15_5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336" name="Google Shape;336;g1384a485e20_15_52"/>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337" name="Google Shape;337;g1384a485e20_15_52"/>
          <p:cNvSpPr txBox="1"/>
          <p:nvPr/>
        </p:nvSpPr>
        <p:spPr>
          <a:xfrm>
            <a:off x="152400" y="383699"/>
            <a:ext cx="11125200" cy="677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2400" b="1"/>
              <a:t>Exemplo de Licitações Sustentáveis - UFMS - III</a:t>
            </a: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 name="Google Shape;338;g1384a485e20_15_52"/>
          <p:cNvSpPr txBox="1"/>
          <p:nvPr/>
        </p:nvSpPr>
        <p:spPr>
          <a:xfrm>
            <a:off x="345440" y="3192698"/>
            <a:ext cx="10739100" cy="307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a:p>
        </p:txBody>
      </p:sp>
      <p:graphicFrame>
        <p:nvGraphicFramePr>
          <p:cNvPr id="339" name="Google Shape;339;g1384a485e20_15_52"/>
          <p:cNvGraphicFramePr/>
          <p:nvPr/>
        </p:nvGraphicFramePr>
        <p:xfrm>
          <a:off x="1029975" y="1883588"/>
          <a:ext cx="10132050" cy="2712675"/>
        </p:xfrm>
        <a:graphic>
          <a:graphicData uri="http://schemas.openxmlformats.org/drawingml/2006/table">
            <a:tbl>
              <a:tblPr>
                <a:noFill/>
                <a:tableStyleId>{4A4CC048-5250-4CD1-B3EE-EF08935B7963}</a:tableStyleId>
              </a:tblPr>
              <a:tblGrid>
                <a:gridCol w="3377350">
                  <a:extLst>
                    <a:ext uri="{9D8B030D-6E8A-4147-A177-3AD203B41FA5}">
                      <a16:colId xmlns:a16="http://schemas.microsoft.com/office/drawing/2014/main" val="20000"/>
                    </a:ext>
                  </a:extLst>
                </a:gridCol>
                <a:gridCol w="3377350">
                  <a:extLst>
                    <a:ext uri="{9D8B030D-6E8A-4147-A177-3AD203B41FA5}">
                      <a16:colId xmlns:a16="http://schemas.microsoft.com/office/drawing/2014/main" val="20001"/>
                    </a:ext>
                  </a:extLst>
                </a:gridCol>
                <a:gridCol w="3377350">
                  <a:extLst>
                    <a:ext uri="{9D8B030D-6E8A-4147-A177-3AD203B41FA5}">
                      <a16:colId xmlns:a16="http://schemas.microsoft.com/office/drawing/2014/main" val="20002"/>
                    </a:ext>
                  </a:extLst>
                </a:gridCol>
              </a:tblGrid>
              <a:tr h="609575">
                <a:tc>
                  <a:txBody>
                    <a:bodyPr/>
                    <a:lstStyle/>
                    <a:p>
                      <a:pPr marL="0" lvl="0" indent="0" algn="ctr" rtl="0">
                        <a:spcBef>
                          <a:spcPts val="0"/>
                        </a:spcBef>
                        <a:spcAft>
                          <a:spcPts val="0"/>
                        </a:spcAft>
                        <a:buNone/>
                      </a:pPr>
                      <a:r>
                        <a:rPr lang="pt-BR" b="1"/>
                        <a:t>Produto</a:t>
                      </a:r>
                      <a:endParaRPr b="1"/>
                    </a:p>
                  </a:txBody>
                  <a:tcPr marL="91425" marR="91425" marT="91425" marB="91425"/>
                </a:tc>
                <a:tc>
                  <a:txBody>
                    <a:bodyPr/>
                    <a:lstStyle/>
                    <a:p>
                      <a:pPr marL="0" lvl="0" indent="0" algn="ctr" rtl="0">
                        <a:spcBef>
                          <a:spcPts val="0"/>
                        </a:spcBef>
                        <a:spcAft>
                          <a:spcPts val="0"/>
                        </a:spcAft>
                        <a:buNone/>
                      </a:pPr>
                      <a:r>
                        <a:rPr lang="pt-BR" b="1"/>
                        <a:t>Atendimento ao critério de sustentabilidade</a:t>
                      </a:r>
                      <a:endParaRPr b="1"/>
                    </a:p>
                  </a:txBody>
                  <a:tcPr marL="91425" marR="91425" marT="91425" marB="91425"/>
                </a:tc>
                <a:tc>
                  <a:txBody>
                    <a:bodyPr/>
                    <a:lstStyle/>
                    <a:p>
                      <a:pPr marL="0" lvl="0" indent="0" algn="ctr" rtl="0">
                        <a:spcBef>
                          <a:spcPts val="0"/>
                        </a:spcBef>
                        <a:spcAft>
                          <a:spcPts val="0"/>
                        </a:spcAft>
                        <a:buNone/>
                      </a:pPr>
                      <a:r>
                        <a:rPr lang="pt-BR" b="1"/>
                        <a:t>Documento de Aplicação</a:t>
                      </a:r>
                      <a:endParaRPr b="1"/>
                    </a:p>
                  </a:txBody>
                  <a:tcPr marL="91425" marR="91425" marT="91425" marB="91425"/>
                </a:tc>
                <a:extLst>
                  <a:ext uri="{0D108BD9-81ED-4DB2-BD59-A6C34878D82A}">
                    <a16:rowId xmlns:a16="http://schemas.microsoft.com/office/drawing/2014/main" val="10000"/>
                  </a:ext>
                </a:extLst>
              </a:tr>
              <a:tr h="2103100">
                <a:tc>
                  <a:txBody>
                    <a:bodyPr/>
                    <a:lstStyle/>
                    <a:p>
                      <a:pPr marL="0" lvl="0" indent="0" algn="l" rtl="0">
                        <a:spcBef>
                          <a:spcPts val="0"/>
                        </a:spcBef>
                        <a:spcAft>
                          <a:spcPts val="0"/>
                        </a:spcAft>
                        <a:buNone/>
                      </a:pPr>
                      <a:r>
                        <a:rPr lang="pt-BR"/>
                        <a:t>AR CONDICIONADO</a:t>
                      </a:r>
                      <a:endParaRPr/>
                    </a:p>
                  </a:txBody>
                  <a:tcPr marL="91425" marR="91425" marT="91425" marB="91425"/>
                </a:tc>
                <a:tc>
                  <a:txBody>
                    <a:bodyPr/>
                    <a:lstStyle/>
                    <a:p>
                      <a:pPr marL="0" lvl="0" indent="0" algn="l" rtl="0">
                        <a:spcBef>
                          <a:spcPts val="0"/>
                        </a:spcBef>
                        <a:spcAft>
                          <a:spcPts val="0"/>
                        </a:spcAft>
                        <a:buNone/>
                      </a:pPr>
                      <a:r>
                        <a:rPr lang="pt-BR"/>
                        <a:t>Só será admitida a oferta do produto que possua a Etiqueta Nacional de Conservação de Energia – ENCE, nas respectivas classes, nos termos da respectiva Portaria INMETRO, que aprova os Requisitos de Avaliação da Conformidade – RAC do produto e trata da etiquetagem compulsória.”</a:t>
                      </a:r>
                      <a:endParaRPr/>
                    </a:p>
                  </a:txBody>
                  <a:tcPr marL="91425" marR="91425" marT="91425" marB="91425"/>
                </a:tc>
                <a:tc>
                  <a:txBody>
                    <a:bodyPr/>
                    <a:lstStyle/>
                    <a:p>
                      <a:pPr marL="0" lvl="0" indent="0" algn="l" rtl="0">
                        <a:spcBef>
                          <a:spcPts val="0"/>
                        </a:spcBef>
                        <a:spcAft>
                          <a:spcPts val="0"/>
                        </a:spcAft>
                        <a:buNone/>
                      </a:pPr>
                      <a:r>
                        <a:rPr lang="pt-BR"/>
                        <a:t>Termo de Referência e Edital do Pregão</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1384a485e20_15_6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346" name="Google Shape;346;g1384a485e20_15_6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347" name="Google Shape;347;g1384a485e20_15_62"/>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348" name="Google Shape;348;g1384a485e20_15_62"/>
          <p:cNvSpPr txBox="1"/>
          <p:nvPr/>
        </p:nvSpPr>
        <p:spPr>
          <a:xfrm>
            <a:off x="152400" y="383699"/>
            <a:ext cx="11125200" cy="677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2400" b="1"/>
              <a:t>Exemplo de Licitações Sustentáveis - UFMS - IV</a:t>
            </a: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 name="Google Shape;349;g1384a485e20_15_62"/>
          <p:cNvSpPr txBox="1"/>
          <p:nvPr/>
        </p:nvSpPr>
        <p:spPr>
          <a:xfrm>
            <a:off x="345440" y="3192698"/>
            <a:ext cx="10739100" cy="307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a:p>
        </p:txBody>
      </p:sp>
      <p:graphicFrame>
        <p:nvGraphicFramePr>
          <p:cNvPr id="350" name="Google Shape;350;g1384a485e20_15_62"/>
          <p:cNvGraphicFramePr/>
          <p:nvPr/>
        </p:nvGraphicFramePr>
        <p:xfrm>
          <a:off x="1029975" y="1883588"/>
          <a:ext cx="10132050" cy="2712675"/>
        </p:xfrm>
        <a:graphic>
          <a:graphicData uri="http://schemas.openxmlformats.org/drawingml/2006/table">
            <a:tbl>
              <a:tblPr>
                <a:noFill/>
                <a:tableStyleId>{4A4CC048-5250-4CD1-B3EE-EF08935B7963}</a:tableStyleId>
              </a:tblPr>
              <a:tblGrid>
                <a:gridCol w="3377350">
                  <a:extLst>
                    <a:ext uri="{9D8B030D-6E8A-4147-A177-3AD203B41FA5}">
                      <a16:colId xmlns:a16="http://schemas.microsoft.com/office/drawing/2014/main" val="20000"/>
                    </a:ext>
                  </a:extLst>
                </a:gridCol>
                <a:gridCol w="3377350">
                  <a:extLst>
                    <a:ext uri="{9D8B030D-6E8A-4147-A177-3AD203B41FA5}">
                      <a16:colId xmlns:a16="http://schemas.microsoft.com/office/drawing/2014/main" val="20001"/>
                    </a:ext>
                  </a:extLst>
                </a:gridCol>
                <a:gridCol w="3377350">
                  <a:extLst>
                    <a:ext uri="{9D8B030D-6E8A-4147-A177-3AD203B41FA5}">
                      <a16:colId xmlns:a16="http://schemas.microsoft.com/office/drawing/2014/main" val="20002"/>
                    </a:ext>
                  </a:extLst>
                </a:gridCol>
              </a:tblGrid>
              <a:tr h="609575">
                <a:tc>
                  <a:txBody>
                    <a:bodyPr/>
                    <a:lstStyle/>
                    <a:p>
                      <a:pPr marL="0" lvl="0" indent="0" algn="ctr" rtl="0">
                        <a:spcBef>
                          <a:spcPts val="0"/>
                        </a:spcBef>
                        <a:spcAft>
                          <a:spcPts val="0"/>
                        </a:spcAft>
                        <a:buNone/>
                      </a:pPr>
                      <a:r>
                        <a:rPr lang="pt-BR" b="1"/>
                        <a:t>Produto</a:t>
                      </a:r>
                      <a:endParaRPr b="1"/>
                    </a:p>
                  </a:txBody>
                  <a:tcPr marL="91425" marR="91425" marT="91425" marB="91425"/>
                </a:tc>
                <a:tc>
                  <a:txBody>
                    <a:bodyPr/>
                    <a:lstStyle/>
                    <a:p>
                      <a:pPr marL="0" lvl="0" indent="0" algn="ctr" rtl="0">
                        <a:spcBef>
                          <a:spcPts val="0"/>
                        </a:spcBef>
                        <a:spcAft>
                          <a:spcPts val="0"/>
                        </a:spcAft>
                        <a:buNone/>
                      </a:pPr>
                      <a:r>
                        <a:rPr lang="pt-BR" b="1"/>
                        <a:t>Atendimento ao critério de sustentabilidade</a:t>
                      </a:r>
                      <a:endParaRPr b="1"/>
                    </a:p>
                  </a:txBody>
                  <a:tcPr marL="91425" marR="91425" marT="91425" marB="91425"/>
                </a:tc>
                <a:tc>
                  <a:txBody>
                    <a:bodyPr/>
                    <a:lstStyle/>
                    <a:p>
                      <a:pPr marL="0" lvl="0" indent="0" algn="ctr" rtl="0">
                        <a:spcBef>
                          <a:spcPts val="0"/>
                        </a:spcBef>
                        <a:spcAft>
                          <a:spcPts val="0"/>
                        </a:spcAft>
                        <a:buNone/>
                      </a:pPr>
                      <a:r>
                        <a:rPr lang="pt-BR" b="1"/>
                        <a:t>Documento de Aplicação</a:t>
                      </a:r>
                      <a:endParaRPr b="1"/>
                    </a:p>
                  </a:txBody>
                  <a:tcPr marL="91425" marR="91425" marT="91425" marB="91425"/>
                </a:tc>
                <a:extLst>
                  <a:ext uri="{0D108BD9-81ED-4DB2-BD59-A6C34878D82A}">
                    <a16:rowId xmlns:a16="http://schemas.microsoft.com/office/drawing/2014/main" val="10000"/>
                  </a:ext>
                </a:extLst>
              </a:tr>
              <a:tr h="2103100">
                <a:tc>
                  <a:txBody>
                    <a:bodyPr/>
                    <a:lstStyle/>
                    <a:p>
                      <a:pPr marL="0" lvl="0" indent="0" algn="l" rtl="0">
                        <a:spcBef>
                          <a:spcPts val="0"/>
                        </a:spcBef>
                        <a:spcAft>
                          <a:spcPts val="0"/>
                        </a:spcAft>
                        <a:buNone/>
                      </a:pPr>
                      <a:r>
                        <a:rPr lang="pt-BR"/>
                        <a:t>Agrotóxicos</a:t>
                      </a:r>
                      <a:endParaRPr/>
                    </a:p>
                  </a:txBody>
                  <a:tcPr marL="91425" marR="91425" marT="91425" marB="91425"/>
                </a:tc>
                <a:tc>
                  <a:txBody>
                    <a:bodyPr/>
                    <a:lstStyle/>
                    <a:p>
                      <a:pPr marL="0" lvl="0" indent="0" algn="l" rtl="0">
                        <a:spcBef>
                          <a:spcPts val="0"/>
                        </a:spcBef>
                        <a:spcAft>
                          <a:spcPts val="0"/>
                        </a:spcAft>
                        <a:buNone/>
                      </a:pPr>
                      <a:r>
                        <a:rPr lang="pt-BR"/>
                        <a:t>Registro no órgão federal competente, de acordo com as diretrizes e exigências dos órgãos federais responsáveis pelos setores da saúde, do meio ambiente e da agricultura, conforme artigo 3º da Lei n° 7.802, de 1989, e artigos 1°, inciso XLII, e 8° a 30, do Decreto n° 4.074, de 2002, legislação e normatização correlatas.” </a:t>
                      </a:r>
                      <a:endParaRPr/>
                    </a:p>
                  </a:txBody>
                  <a:tcPr marL="91425" marR="91425" marT="91425" marB="91425"/>
                </a:tc>
                <a:tc>
                  <a:txBody>
                    <a:bodyPr/>
                    <a:lstStyle/>
                    <a:p>
                      <a:pPr marL="0" lvl="0" indent="0" algn="l" rtl="0">
                        <a:spcBef>
                          <a:spcPts val="0"/>
                        </a:spcBef>
                        <a:spcAft>
                          <a:spcPts val="0"/>
                        </a:spcAft>
                        <a:buNone/>
                      </a:pPr>
                      <a:r>
                        <a:rPr lang="pt-BR"/>
                        <a:t>Termo de Referência e Edital do Pregão</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1384a485e20_15_7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357" name="Google Shape;357;g1384a485e20_15_7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358" name="Google Shape;358;g1384a485e20_15_78"/>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359" name="Google Shape;359;g1384a485e20_15_78"/>
          <p:cNvSpPr txBox="1"/>
          <p:nvPr/>
        </p:nvSpPr>
        <p:spPr>
          <a:xfrm>
            <a:off x="152400" y="383699"/>
            <a:ext cx="111252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2400" b="1"/>
              <a:t>Exemplo de Licitações Sustentáveis - UFMS - V</a:t>
            </a:r>
            <a:endParaRPr sz="1400" b="0" i="0" u="none" strike="noStrike" cap="none">
              <a:solidFill>
                <a:srgbClr val="000000"/>
              </a:solidFill>
              <a:latin typeface="Arial"/>
              <a:ea typeface="Arial"/>
              <a:cs typeface="Arial"/>
              <a:sym typeface="Arial"/>
            </a:endParaRPr>
          </a:p>
        </p:txBody>
      </p:sp>
      <p:sp>
        <p:nvSpPr>
          <p:cNvPr id="360" name="Google Shape;360;g1384a485e20_15_78"/>
          <p:cNvSpPr txBox="1"/>
          <p:nvPr/>
        </p:nvSpPr>
        <p:spPr>
          <a:xfrm>
            <a:off x="345440" y="3192698"/>
            <a:ext cx="10739100" cy="307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a:p>
        </p:txBody>
      </p:sp>
      <p:graphicFrame>
        <p:nvGraphicFramePr>
          <p:cNvPr id="361" name="Google Shape;361;g1384a485e20_15_78"/>
          <p:cNvGraphicFramePr/>
          <p:nvPr/>
        </p:nvGraphicFramePr>
        <p:xfrm>
          <a:off x="1029975" y="1883588"/>
          <a:ext cx="10132050" cy="2712675"/>
        </p:xfrm>
        <a:graphic>
          <a:graphicData uri="http://schemas.openxmlformats.org/drawingml/2006/table">
            <a:tbl>
              <a:tblPr>
                <a:noFill/>
                <a:tableStyleId>{4A4CC048-5250-4CD1-B3EE-EF08935B7963}</a:tableStyleId>
              </a:tblPr>
              <a:tblGrid>
                <a:gridCol w="3377350">
                  <a:extLst>
                    <a:ext uri="{9D8B030D-6E8A-4147-A177-3AD203B41FA5}">
                      <a16:colId xmlns:a16="http://schemas.microsoft.com/office/drawing/2014/main" val="20000"/>
                    </a:ext>
                  </a:extLst>
                </a:gridCol>
                <a:gridCol w="3377350">
                  <a:extLst>
                    <a:ext uri="{9D8B030D-6E8A-4147-A177-3AD203B41FA5}">
                      <a16:colId xmlns:a16="http://schemas.microsoft.com/office/drawing/2014/main" val="20001"/>
                    </a:ext>
                  </a:extLst>
                </a:gridCol>
                <a:gridCol w="3377350">
                  <a:extLst>
                    <a:ext uri="{9D8B030D-6E8A-4147-A177-3AD203B41FA5}">
                      <a16:colId xmlns:a16="http://schemas.microsoft.com/office/drawing/2014/main" val="20002"/>
                    </a:ext>
                  </a:extLst>
                </a:gridCol>
              </a:tblGrid>
              <a:tr h="609575">
                <a:tc>
                  <a:txBody>
                    <a:bodyPr/>
                    <a:lstStyle/>
                    <a:p>
                      <a:pPr marL="0" lvl="0" indent="0" algn="ctr" rtl="0">
                        <a:spcBef>
                          <a:spcPts val="0"/>
                        </a:spcBef>
                        <a:spcAft>
                          <a:spcPts val="0"/>
                        </a:spcAft>
                        <a:buNone/>
                      </a:pPr>
                      <a:r>
                        <a:rPr lang="pt-BR" b="1"/>
                        <a:t>Produto</a:t>
                      </a:r>
                      <a:endParaRPr b="1"/>
                    </a:p>
                  </a:txBody>
                  <a:tcPr marL="91425" marR="91425" marT="91425" marB="91425"/>
                </a:tc>
                <a:tc>
                  <a:txBody>
                    <a:bodyPr/>
                    <a:lstStyle/>
                    <a:p>
                      <a:pPr marL="0" lvl="0" indent="0" algn="ctr" rtl="0">
                        <a:spcBef>
                          <a:spcPts val="0"/>
                        </a:spcBef>
                        <a:spcAft>
                          <a:spcPts val="0"/>
                        </a:spcAft>
                        <a:buNone/>
                      </a:pPr>
                      <a:r>
                        <a:rPr lang="pt-BR" b="1"/>
                        <a:t>Atendimento ao critério de sustentabilidade</a:t>
                      </a:r>
                      <a:endParaRPr b="1"/>
                    </a:p>
                  </a:txBody>
                  <a:tcPr marL="91425" marR="91425" marT="91425" marB="91425"/>
                </a:tc>
                <a:tc>
                  <a:txBody>
                    <a:bodyPr/>
                    <a:lstStyle/>
                    <a:p>
                      <a:pPr marL="0" lvl="0" indent="0" algn="ctr" rtl="0">
                        <a:spcBef>
                          <a:spcPts val="0"/>
                        </a:spcBef>
                        <a:spcAft>
                          <a:spcPts val="0"/>
                        </a:spcAft>
                        <a:buNone/>
                      </a:pPr>
                      <a:r>
                        <a:rPr lang="pt-BR" b="1"/>
                        <a:t>Documento de Aplicação</a:t>
                      </a:r>
                      <a:endParaRPr b="1"/>
                    </a:p>
                  </a:txBody>
                  <a:tcPr marL="91425" marR="91425" marT="91425" marB="91425"/>
                </a:tc>
                <a:extLst>
                  <a:ext uri="{0D108BD9-81ED-4DB2-BD59-A6C34878D82A}">
                    <a16:rowId xmlns:a16="http://schemas.microsoft.com/office/drawing/2014/main" val="10000"/>
                  </a:ext>
                </a:extLst>
              </a:tr>
              <a:tr h="2103100">
                <a:tc>
                  <a:txBody>
                    <a:bodyPr/>
                    <a:lstStyle/>
                    <a:p>
                      <a:pPr marL="0" lvl="0" indent="0" algn="l" rtl="0">
                        <a:spcBef>
                          <a:spcPts val="0"/>
                        </a:spcBef>
                        <a:spcAft>
                          <a:spcPts val="0"/>
                        </a:spcAft>
                        <a:buNone/>
                      </a:pPr>
                      <a:r>
                        <a:rPr lang="pt-BR"/>
                        <a:t>Aparelhos Elétricos em Geral</a:t>
                      </a:r>
                      <a:endParaRPr/>
                    </a:p>
                  </a:txBody>
                  <a:tcPr marL="91425" marR="91425" marT="91425" marB="91425"/>
                </a:tc>
                <a:tc>
                  <a:txBody>
                    <a:bodyPr/>
                    <a:lstStyle/>
                    <a:p>
                      <a:pPr marL="0" lvl="0" indent="0" algn="l" rtl="0">
                        <a:spcBef>
                          <a:spcPts val="0"/>
                        </a:spcBef>
                        <a:spcAft>
                          <a:spcPts val="0"/>
                        </a:spcAft>
                        <a:buNone/>
                      </a:pPr>
                      <a:r>
                        <a:rPr lang="pt-BR"/>
                        <a:t>Só será admitida a oferta do produto que possua a Etiqueta Nacional de Conservação de Energia – ENCE, nas respectivas classes, nos termos da respectiva Portaria INMETRO, que aprova os Requisitos de Avaliação da Conformidade – RAC do produto e trata da etiquetagem compulsória.”</a:t>
                      </a:r>
                      <a:endParaRPr/>
                    </a:p>
                  </a:txBody>
                  <a:tcPr marL="91425" marR="91425" marT="91425" marB="91425"/>
                </a:tc>
                <a:tc>
                  <a:txBody>
                    <a:bodyPr/>
                    <a:lstStyle/>
                    <a:p>
                      <a:pPr marL="0" lvl="0" indent="0" algn="l" rtl="0">
                        <a:spcBef>
                          <a:spcPts val="0"/>
                        </a:spcBef>
                        <a:spcAft>
                          <a:spcPts val="0"/>
                        </a:spcAft>
                        <a:buNone/>
                      </a:pPr>
                      <a:r>
                        <a:rPr lang="pt-BR"/>
                        <a:t>Termo de Referência e Edital do Pregão</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1384a485e20_15_8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368" name="Google Shape;368;g1384a485e20_15_8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369" name="Google Shape;369;g1384a485e20_15_88"/>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370" name="Google Shape;370;g1384a485e20_15_88"/>
          <p:cNvSpPr txBox="1"/>
          <p:nvPr/>
        </p:nvSpPr>
        <p:spPr>
          <a:xfrm>
            <a:off x="152400" y="383699"/>
            <a:ext cx="11125200" cy="677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2400" b="1"/>
              <a:t>Exemplo de Licitações Sustentáveis - UFMS - VI</a:t>
            </a: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g1384a485e20_15_88"/>
          <p:cNvSpPr txBox="1"/>
          <p:nvPr/>
        </p:nvSpPr>
        <p:spPr>
          <a:xfrm>
            <a:off x="345440" y="3192698"/>
            <a:ext cx="10739100" cy="307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a:p>
        </p:txBody>
      </p:sp>
      <p:graphicFrame>
        <p:nvGraphicFramePr>
          <p:cNvPr id="372" name="Google Shape;372;g1384a485e20_15_88"/>
          <p:cNvGraphicFramePr/>
          <p:nvPr/>
        </p:nvGraphicFramePr>
        <p:xfrm>
          <a:off x="1029975" y="1883588"/>
          <a:ext cx="10132050" cy="3566105"/>
        </p:xfrm>
        <a:graphic>
          <a:graphicData uri="http://schemas.openxmlformats.org/drawingml/2006/table">
            <a:tbl>
              <a:tblPr>
                <a:noFill/>
                <a:tableStyleId>{4A4CC048-5250-4CD1-B3EE-EF08935B7963}</a:tableStyleId>
              </a:tblPr>
              <a:tblGrid>
                <a:gridCol w="3377350">
                  <a:extLst>
                    <a:ext uri="{9D8B030D-6E8A-4147-A177-3AD203B41FA5}">
                      <a16:colId xmlns:a16="http://schemas.microsoft.com/office/drawing/2014/main" val="20000"/>
                    </a:ext>
                  </a:extLst>
                </a:gridCol>
                <a:gridCol w="3377350">
                  <a:extLst>
                    <a:ext uri="{9D8B030D-6E8A-4147-A177-3AD203B41FA5}">
                      <a16:colId xmlns:a16="http://schemas.microsoft.com/office/drawing/2014/main" val="20001"/>
                    </a:ext>
                  </a:extLst>
                </a:gridCol>
                <a:gridCol w="3377350">
                  <a:extLst>
                    <a:ext uri="{9D8B030D-6E8A-4147-A177-3AD203B41FA5}">
                      <a16:colId xmlns:a16="http://schemas.microsoft.com/office/drawing/2014/main" val="20002"/>
                    </a:ext>
                  </a:extLst>
                </a:gridCol>
              </a:tblGrid>
              <a:tr h="609575">
                <a:tc>
                  <a:txBody>
                    <a:bodyPr/>
                    <a:lstStyle/>
                    <a:p>
                      <a:pPr marL="0" lvl="0" indent="0" algn="ctr" rtl="0">
                        <a:spcBef>
                          <a:spcPts val="0"/>
                        </a:spcBef>
                        <a:spcAft>
                          <a:spcPts val="0"/>
                        </a:spcAft>
                        <a:buNone/>
                      </a:pPr>
                      <a:r>
                        <a:rPr lang="pt-BR" b="1"/>
                        <a:t>Produto</a:t>
                      </a:r>
                      <a:endParaRPr b="1"/>
                    </a:p>
                  </a:txBody>
                  <a:tcPr marL="91425" marR="91425" marT="91425" marB="91425"/>
                </a:tc>
                <a:tc>
                  <a:txBody>
                    <a:bodyPr/>
                    <a:lstStyle/>
                    <a:p>
                      <a:pPr marL="0" lvl="0" indent="0" algn="ctr" rtl="0">
                        <a:spcBef>
                          <a:spcPts val="0"/>
                        </a:spcBef>
                        <a:spcAft>
                          <a:spcPts val="0"/>
                        </a:spcAft>
                        <a:buNone/>
                      </a:pPr>
                      <a:r>
                        <a:rPr lang="pt-BR" b="1"/>
                        <a:t>Atendimento ao critério de sustentabilidade</a:t>
                      </a:r>
                      <a:endParaRPr b="1"/>
                    </a:p>
                  </a:txBody>
                  <a:tcPr marL="91425" marR="91425" marT="91425" marB="91425"/>
                </a:tc>
                <a:tc>
                  <a:txBody>
                    <a:bodyPr/>
                    <a:lstStyle/>
                    <a:p>
                      <a:pPr marL="0" lvl="0" indent="0" algn="ctr" rtl="0">
                        <a:spcBef>
                          <a:spcPts val="0"/>
                        </a:spcBef>
                        <a:spcAft>
                          <a:spcPts val="0"/>
                        </a:spcAft>
                        <a:buNone/>
                      </a:pPr>
                      <a:r>
                        <a:rPr lang="pt-BR" b="1"/>
                        <a:t>Documento de Aplicação</a:t>
                      </a:r>
                      <a:endParaRPr b="1"/>
                    </a:p>
                  </a:txBody>
                  <a:tcPr marL="91425" marR="91425" marT="91425" marB="91425"/>
                </a:tc>
                <a:extLst>
                  <a:ext uri="{0D108BD9-81ED-4DB2-BD59-A6C34878D82A}">
                    <a16:rowId xmlns:a16="http://schemas.microsoft.com/office/drawing/2014/main" val="10000"/>
                  </a:ext>
                </a:extLst>
              </a:tr>
              <a:tr h="2103100">
                <a:tc>
                  <a:txBody>
                    <a:bodyPr/>
                    <a:lstStyle/>
                    <a:p>
                      <a:pPr marL="0" lvl="0" indent="0" algn="l" rtl="0">
                        <a:spcBef>
                          <a:spcPts val="0"/>
                        </a:spcBef>
                        <a:spcAft>
                          <a:spcPts val="0"/>
                        </a:spcAft>
                        <a:buNone/>
                      </a:pPr>
                      <a:r>
                        <a:rPr lang="pt-BR"/>
                        <a:t>Equipamentos de TIC</a:t>
                      </a:r>
                      <a:endParaRPr/>
                    </a:p>
                  </a:txBody>
                  <a:tcPr marL="91425" marR="91425" marT="91425" marB="91425"/>
                </a:tc>
                <a:tc>
                  <a:txBody>
                    <a:bodyPr/>
                    <a:lstStyle/>
                    <a:p>
                      <a:pPr marL="0" lvl="0" indent="0" algn="l" rtl="0">
                        <a:spcBef>
                          <a:spcPts val="0"/>
                        </a:spcBef>
                        <a:spcAft>
                          <a:spcPts val="0"/>
                        </a:spcAft>
                        <a:buNone/>
                      </a:pPr>
                      <a:r>
                        <a:rPr lang="pt-BR"/>
                        <a:t>Exigência de oferta de  itens, cuja atividade de fabricação ou industrialização é enquadrada no Anexo I da IN IBAMA n° 06, de 15/03/2013: Cadastro Técnico Federal de Atividades Potencialmente Poluidoras ou Utilizadoras de Recursos Ambientais, instituído pelo artigo 17, inciso II, da Lei n° 6.938, de 1981:  FTE-Categoria:  Código: 5-2; Descrição: Fabricação de material elétrico, eletrônico e equipamentos para telecomunicação e informática;</a:t>
                      </a:r>
                      <a:endParaRPr/>
                    </a:p>
                  </a:txBody>
                  <a:tcPr marL="91425" marR="91425" marT="91425" marB="91425"/>
                </a:tc>
                <a:tc>
                  <a:txBody>
                    <a:bodyPr/>
                    <a:lstStyle/>
                    <a:p>
                      <a:pPr marL="0" lvl="0" indent="0" algn="l" rtl="0">
                        <a:spcBef>
                          <a:spcPts val="0"/>
                        </a:spcBef>
                        <a:spcAft>
                          <a:spcPts val="0"/>
                        </a:spcAft>
                        <a:buNone/>
                      </a:pPr>
                      <a:r>
                        <a:rPr lang="pt-BR"/>
                        <a:t>Termo de Referência e Edital do Pregão</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1384a485e20_15_10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379" name="Google Shape;379;g1384a485e20_15_10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380" name="Google Shape;380;g1384a485e20_15_103"/>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381" name="Google Shape;381;g1384a485e20_15_103"/>
          <p:cNvSpPr txBox="1"/>
          <p:nvPr/>
        </p:nvSpPr>
        <p:spPr>
          <a:xfrm>
            <a:off x="152400" y="383699"/>
            <a:ext cx="11125200" cy="677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2400" b="1"/>
              <a:t>Exemplo de Licitações Sustentáveis - UFMS - VII</a:t>
            </a: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 name="Google Shape;382;g1384a485e20_15_103"/>
          <p:cNvSpPr txBox="1"/>
          <p:nvPr/>
        </p:nvSpPr>
        <p:spPr>
          <a:xfrm>
            <a:off x="345440" y="3192698"/>
            <a:ext cx="10739100" cy="307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a:p>
        </p:txBody>
      </p:sp>
      <p:graphicFrame>
        <p:nvGraphicFramePr>
          <p:cNvPr id="383" name="Google Shape;383;g1384a485e20_15_103"/>
          <p:cNvGraphicFramePr/>
          <p:nvPr/>
        </p:nvGraphicFramePr>
        <p:xfrm>
          <a:off x="1226950" y="1005863"/>
          <a:ext cx="9738100" cy="4846265"/>
        </p:xfrm>
        <a:graphic>
          <a:graphicData uri="http://schemas.openxmlformats.org/drawingml/2006/table">
            <a:tbl>
              <a:tblPr>
                <a:noFill/>
                <a:tableStyleId>{4A4CC048-5250-4CD1-B3EE-EF08935B7963}</a:tableStyleId>
              </a:tblPr>
              <a:tblGrid>
                <a:gridCol w="1559475">
                  <a:extLst>
                    <a:ext uri="{9D8B030D-6E8A-4147-A177-3AD203B41FA5}">
                      <a16:colId xmlns:a16="http://schemas.microsoft.com/office/drawing/2014/main" val="20000"/>
                    </a:ext>
                  </a:extLst>
                </a:gridCol>
                <a:gridCol w="4932600">
                  <a:extLst>
                    <a:ext uri="{9D8B030D-6E8A-4147-A177-3AD203B41FA5}">
                      <a16:colId xmlns:a16="http://schemas.microsoft.com/office/drawing/2014/main" val="20001"/>
                    </a:ext>
                  </a:extLst>
                </a:gridCol>
                <a:gridCol w="3246025">
                  <a:extLst>
                    <a:ext uri="{9D8B030D-6E8A-4147-A177-3AD203B41FA5}">
                      <a16:colId xmlns:a16="http://schemas.microsoft.com/office/drawing/2014/main" val="20002"/>
                    </a:ext>
                  </a:extLst>
                </a:gridCol>
              </a:tblGrid>
              <a:tr h="609575">
                <a:tc>
                  <a:txBody>
                    <a:bodyPr/>
                    <a:lstStyle/>
                    <a:p>
                      <a:pPr marL="0" lvl="0" indent="0" algn="ctr" rtl="0">
                        <a:spcBef>
                          <a:spcPts val="0"/>
                        </a:spcBef>
                        <a:spcAft>
                          <a:spcPts val="0"/>
                        </a:spcAft>
                        <a:buNone/>
                      </a:pPr>
                      <a:r>
                        <a:rPr lang="pt-BR" b="1"/>
                        <a:t>Produto</a:t>
                      </a:r>
                      <a:endParaRPr b="1"/>
                    </a:p>
                  </a:txBody>
                  <a:tcPr marL="91425" marR="91425" marT="91425" marB="91425"/>
                </a:tc>
                <a:tc>
                  <a:txBody>
                    <a:bodyPr/>
                    <a:lstStyle/>
                    <a:p>
                      <a:pPr marL="0" lvl="0" indent="0" algn="ctr" rtl="0">
                        <a:spcBef>
                          <a:spcPts val="0"/>
                        </a:spcBef>
                        <a:spcAft>
                          <a:spcPts val="0"/>
                        </a:spcAft>
                        <a:buNone/>
                      </a:pPr>
                      <a:r>
                        <a:rPr lang="pt-BR" b="1"/>
                        <a:t>Atendimento ao critério de sustentabilidade</a:t>
                      </a:r>
                      <a:endParaRPr b="1"/>
                    </a:p>
                  </a:txBody>
                  <a:tcPr marL="91425" marR="91425" marT="91425" marB="91425"/>
                </a:tc>
                <a:tc>
                  <a:txBody>
                    <a:bodyPr/>
                    <a:lstStyle/>
                    <a:p>
                      <a:pPr marL="0" lvl="0" indent="0" algn="ctr" rtl="0">
                        <a:spcBef>
                          <a:spcPts val="0"/>
                        </a:spcBef>
                        <a:spcAft>
                          <a:spcPts val="0"/>
                        </a:spcAft>
                        <a:buNone/>
                      </a:pPr>
                      <a:r>
                        <a:rPr lang="pt-BR" b="1"/>
                        <a:t>Documento de Aplicação</a:t>
                      </a:r>
                      <a:endParaRPr b="1"/>
                    </a:p>
                  </a:txBody>
                  <a:tcPr marL="91425" marR="91425" marT="91425" marB="91425"/>
                </a:tc>
                <a:extLst>
                  <a:ext uri="{0D108BD9-81ED-4DB2-BD59-A6C34878D82A}">
                    <a16:rowId xmlns:a16="http://schemas.microsoft.com/office/drawing/2014/main" val="10000"/>
                  </a:ext>
                </a:extLst>
              </a:tr>
              <a:tr h="4236675">
                <a:tc>
                  <a:txBody>
                    <a:bodyPr/>
                    <a:lstStyle/>
                    <a:p>
                      <a:pPr marL="0" lvl="0" indent="0" algn="l" rtl="0">
                        <a:spcBef>
                          <a:spcPts val="0"/>
                        </a:spcBef>
                        <a:spcAft>
                          <a:spcPts val="0"/>
                        </a:spcAft>
                        <a:buNone/>
                      </a:pPr>
                      <a:r>
                        <a:rPr lang="pt-BR"/>
                        <a:t>Medicamentos, Insumos Hospitalares, Materiais área saúde</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pt-BR"/>
                        <a:t>Exigência de oferta de produto previamente notificado/registrado na ANVISA, conforme a Lei nº 6.360, de 1976 e Decreto nº 8.077, de 2013.</a:t>
                      </a:r>
                      <a:endParaRPr/>
                    </a:p>
                    <a:p>
                      <a:pPr marL="0" lvl="0" indent="0" algn="l" rtl="0">
                        <a:spcBef>
                          <a:spcPts val="0"/>
                        </a:spcBef>
                        <a:spcAft>
                          <a:spcPts val="0"/>
                        </a:spcAft>
                        <a:buClr>
                          <a:schemeClr val="dk1"/>
                        </a:buClr>
                        <a:buSzPts val="1100"/>
                        <a:buFont typeface="Arial"/>
                        <a:buNone/>
                      </a:pPr>
                      <a:r>
                        <a:rPr lang="pt-BR"/>
                        <a:t>Exigência de oferta de equipamentos, inclusive suas partes e acessórios, com finalidade médica, odontológica, laboratorial ou fisioterápica, utilizados direta ou indiretamente para diagnóstico, tratamento, reabilitação e monitoração em seres humanos, e equipamentos com finalidade de embelezamento e estética que, nos termos da Portaria INMETRO n° 384, de 18 de dezembro de 2020, cumpram os Requisitos de Avaliação da Conformidade e as Especificações para o Selo de Identificação da Conformidade para Equipamentos sob Regime de Vigilância Sanitária - Consolidado, fixados, respectivamente, nos Anexos I e II, disponíveis em http://www.inmetro.gov.br/legislacao.  o Selo de Identificação da Conformidade do INMETRO será compulsório e deverá vir afixado no equipamento)</a:t>
                      </a: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pt-BR"/>
                        <a:t>Termo de Referência e Edital do Pregão</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1384a485e20_15_115"/>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390" name="Google Shape;390;g1384a485e20_15_11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391" name="Google Shape;391;g1384a485e20_15_115"/>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392" name="Google Shape;392;g1384a485e20_15_115"/>
          <p:cNvSpPr txBox="1"/>
          <p:nvPr/>
        </p:nvSpPr>
        <p:spPr>
          <a:xfrm>
            <a:off x="152400" y="383699"/>
            <a:ext cx="11125200" cy="677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2400" b="1"/>
              <a:t>Exemplo de Licitações Sustentáveis - UFMS - VIII</a:t>
            </a: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g1384a485e20_15_115"/>
          <p:cNvSpPr txBox="1"/>
          <p:nvPr/>
        </p:nvSpPr>
        <p:spPr>
          <a:xfrm>
            <a:off x="345440" y="3192698"/>
            <a:ext cx="10739100" cy="307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a:p>
        </p:txBody>
      </p:sp>
      <p:graphicFrame>
        <p:nvGraphicFramePr>
          <p:cNvPr id="394" name="Google Shape;394;g1384a485e20_15_115"/>
          <p:cNvGraphicFramePr/>
          <p:nvPr/>
        </p:nvGraphicFramePr>
        <p:xfrm>
          <a:off x="1226950" y="1775838"/>
          <a:ext cx="9738100" cy="2926025"/>
        </p:xfrm>
        <a:graphic>
          <a:graphicData uri="http://schemas.openxmlformats.org/drawingml/2006/table">
            <a:tbl>
              <a:tblPr>
                <a:noFill/>
                <a:tableStyleId>{4A4CC048-5250-4CD1-B3EE-EF08935B7963}</a:tableStyleId>
              </a:tblPr>
              <a:tblGrid>
                <a:gridCol w="1559475">
                  <a:extLst>
                    <a:ext uri="{9D8B030D-6E8A-4147-A177-3AD203B41FA5}">
                      <a16:colId xmlns:a16="http://schemas.microsoft.com/office/drawing/2014/main" val="20000"/>
                    </a:ext>
                  </a:extLst>
                </a:gridCol>
                <a:gridCol w="4932600">
                  <a:extLst>
                    <a:ext uri="{9D8B030D-6E8A-4147-A177-3AD203B41FA5}">
                      <a16:colId xmlns:a16="http://schemas.microsoft.com/office/drawing/2014/main" val="20001"/>
                    </a:ext>
                  </a:extLst>
                </a:gridCol>
                <a:gridCol w="3246025">
                  <a:extLst>
                    <a:ext uri="{9D8B030D-6E8A-4147-A177-3AD203B41FA5}">
                      <a16:colId xmlns:a16="http://schemas.microsoft.com/office/drawing/2014/main" val="20002"/>
                    </a:ext>
                  </a:extLst>
                </a:gridCol>
              </a:tblGrid>
              <a:tr h="609575">
                <a:tc>
                  <a:txBody>
                    <a:bodyPr/>
                    <a:lstStyle/>
                    <a:p>
                      <a:pPr marL="0" lvl="0" indent="0" algn="ctr" rtl="0">
                        <a:spcBef>
                          <a:spcPts val="0"/>
                        </a:spcBef>
                        <a:spcAft>
                          <a:spcPts val="0"/>
                        </a:spcAft>
                        <a:buNone/>
                      </a:pPr>
                      <a:r>
                        <a:rPr lang="pt-BR" b="1"/>
                        <a:t>Produto</a:t>
                      </a:r>
                      <a:endParaRPr b="1"/>
                    </a:p>
                  </a:txBody>
                  <a:tcPr marL="91425" marR="91425" marT="91425" marB="91425"/>
                </a:tc>
                <a:tc>
                  <a:txBody>
                    <a:bodyPr/>
                    <a:lstStyle/>
                    <a:p>
                      <a:pPr marL="0" lvl="0" indent="0" algn="ctr" rtl="0">
                        <a:spcBef>
                          <a:spcPts val="0"/>
                        </a:spcBef>
                        <a:spcAft>
                          <a:spcPts val="0"/>
                        </a:spcAft>
                        <a:buNone/>
                      </a:pPr>
                      <a:r>
                        <a:rPr lang="pt-BR" b="1"/>
                        <a:t>Atendimento ao critério de sustentabilidade</a:t>
                      </a:r>
                      <a:endParaRPr b="1"/>
                    </a:p>
                  </a:txBody>
                  <a:tcPr marL="91425" marR="91425" marT="91425" marB="91425"/>
                </a:tc>
                <a:tc>
                  <a:txBody>
                    <a:bodyPr/>
                    <a:lstStyle/>
                    <a:p>
                      <a:pPr marL="0" lvl="0" indent="0" algn="ctr" rtl="0">
                        <a:spcBef>
                          <a:spcPts val="0"/>
                        </a:spcBef>
                        <a:spcAft>
                          <a:spcPts val="0"/>
                        </a:spcAft>
                        <a:buNone/>
                      </a:pPr>
                      <a:r>
                        <a:rPr lang="pt-BR" b="1"/>
                        <a:t>Documento de Aplicação</a:t>
                      </a:r>
                      <a:endParaRPr b="1"/>
                    </a:p>
                  </a:txBody>
                  <a:tcPr marL="91425" marR="91425" marT="91425" marB="91425"/>
                </a:tc>
                <a:extLst>
                  <a:ext uri="{0D108BD9-81ED-4DB2-BD59-A6C34878D82A}">
                    <a16:rowId xmlns:a16="http://schemas.microsoft.com/office/drawing/2014/main" val="10000"/>
                  </a:ext>
                </a:extLst>
              </a:tr>
              <a:tr h="1894625">
                <a:tc>
                  <a:txBody>
                    <a:bodyPr/>
                    <a:lstStyle/>
                    <a:p>
                      <a:pPr marL="0" lvl="0" indent="0" algn="l" rtl="0">
                        <a:spcBef>
                          <a:spcPts val="0"/>
                        </a:spcBef>
                        <a:spcAft>
                          <a:spcPts val="0"/>
                        </a:spcAft>
                        <a:buNone/>
                      </a:pPr>
                      <a:r>
                        <a:rPr lang="pt-BR"/>
                        <a:t>Tintas, removedores e solventes</a:t>
                      </a:r>
                      <a:endParaRPr/>
                    </a:p>
                  </a:txBody>
                  <a:tcPr marL="91425" marR="91425" marT="91425" marB="91425"/>
                </a:tc>
                <a:tc>
                  <a:txBody>
                    <a:bodyPr/>
                    <a:lstStyle/>
                    <a:p>
                      <a:pPr marL="0" lvl="0" indent="0" algn="l" rtl="0">
                        <a:spcBef>
                          <a:spcPts val="0"/>
                        </a:spcBef>
                        <a:spcAft>
                          <a:spcPts val="0"/>
                        </a:spcAft>
                        <a:buNone/>
                      </a:pPr>
                      <a:r>
                        <a:rPr lang="pt-BR" dirty="0"/>
                        <a:t>Para os itens cuja atividade de fabricação ou industrialização é enquadrada no Anexo I da Instrução Normativa IBAMA n° 06, de 15/03/2013, exigência da oferta de produto cujo fabricante esteja regularmente registrado no Cadastro Técnico Federal de Atividades Potencialmente Poluidoras ou Utilizadoras de Recursos Ambientais, instituído pelo artigo 17, inciso II, da Lei n° 6.938, de 1981</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r>
                        <a:rPr lang="pt-BR" dirty="0"/>
                        <a:t>Termo de Referência e Edital do Pregão</a:t>
                      </a:r>
                      <a:endParaRPr dirty="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1384a485e20_15_125"/>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401" name="Google Shape;401;g1384a485e20_15_12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402" name="Google Shape;402;g1384a485e20_15_125"/>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403" name="Google Shape;403;g1384a485e20_15_125"/>
          <p:cNvSpPr txBox="1"/>
          <p:nvPr/>
        </p:nvSpPr>
        <p:spPr>
          <a:xfrm>
            <a:off x="152400" y="383699"/>
            <a:ext cx="111252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2400" b="1"/>
              <a:t>Aquisições de objetos sustentáveis - UFMS</a:t>
            </a:r>
            <a:endParaRPr sz="1400" b="0" i="0" u="none" strike="noStrike" cap="none">
              <a:solidFill>
                <a:srgbClr val="000000"/>
              </a:solidFill>
              <a:latin typeface="Arial"/>
              <a:ea typeface="Arial"/>
              <a:cs typeface="Arial"/>
              <a:sym typeface="Arial"/>
            </a:endParaRPr>
          </a:p>
        </p:txBody>
      </p:sp>
      <p:sp>
        <p:nvSpPr>
          <p:cNvPr id="404" name="Google Shape;404;g1384a485e20_15_125"/>
          <p:cNvSpPr txBox="1"/>
          <p:nvPr/>
        </p:nvSpPr>
        <p:spPr>
          <a:xfrm>
            <a:off x="345440" y="3192698"/>
            <a:ext cx="10739100" cy="307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a:p>
        </p:txBody>
      </p:sp>
      <p:graphicFrame>
        <p:nvGraphicFramePr>
          <p:cNvPr id="405" name="Google Shape;405;g1384a485e20_15_125"/>
          <p:cNvGraphicFramePr/>
          <p:nvPr>
            <p:extLst>
              <p:ext uri="{D42A27DB-BD31-4B8C-83A1-F6EECF244321}">
                <p14:modId xmlns:p14="http://schemas.microsoft.com/office/powerpoint/2010/main" val="3793654368"/>
              </p:ext>
            </p:extLst>
          </p:nvPr>
        </p:nvGraphicFramePr>
        <p:xfrm>
          <a:off x="1319575" y="1027088"/>
          <a:ext cx="9239500" cy="4553150"/>
        </p:xfrm>
        <a:graphic>
          <a:graphicData uri="http://schemas.openxmlformats.org/drawingml/2006/table">
            <a:tbl>
              <a:tblPr>
                <a:noFill/>
                <a:tableStyleId>{4A4CC048-5250-4CD1-B3EE-EF08935B7963}</a:tableStyleId>
              </a:tblPr>
              <a:tblGrid>
                <a:gridCol w="4619750">
                  <a:extLst>
                    <a:ext uri="{9D8B030D-6E8A-4147-A177-3AD203B41FA5}">
                      <a16:colId xmlns:a16="http://schemas.microsoft.com/office/drawing/2014/main" val="20000"/>
                    </a:ext>
                  </a:extLst>
                </a:gridCol>
                <a:gridCol w="4619750">
                  <a:extLst>
                    <a:ext uri="{9D8B030D-6E8A-4147-A177-3AD203B41FA5}">
                      <a16:colId xmlns:a16="http://schemas.microsoft.com/office/drawing/2014/main" val="20001"/>
                    </a:ext>
                  </a:extLst>
                </a:gridCol>
              </a:tblGrid>
              <a:tr h="734725">
                <a:tc>
                  <a:txBody>
                    <a:bodyPr/>
                    <a:lstStyle/>
                    <a:p>
                      <a:pPr marL="0" lvl="0" indent="0" algn="ctr" rtl="0">
                        <a:spcBef>
                          <a:spcPts val="0"/>
                        </a:spcBef>
                        <a:spcAft>
                          <a:spcPts val="0"/>
                        </a:spcAft>
                        <a:buNone/>
                      </a:pPr>
                      <a:r>
                        <a:rPr lang="pt-BR" b="1"/>
                        <a:t>AQUISIÇÃO</a:t>
                      </a:r>
                      <a:endParaRPr b="1"/>
                    </a:p>
                  </a:txBody>
                  <a:tcPr marL="91425" marR="91425" marT="91425" marB="91425"/>
                </a:tc>
                <a:tc>
                  <a:txBody>
                    <a:bodyPr/>
                    <a:lstStyle/>
                    <a:p>
                      <a:pPr marL="0" lvl="0" indent="0" algn="ctr" rtl="0">
                        <a:spcBef>
                          <a:spcPts val="0"/>
                        </a:spcBef>
                        <a:spcAft>
                          <a:spcPts val="0"/>
                        </a:spcAft>
                        <a:buNone/>
                      </a:pPr>
                      <a:r>
                        <a:rPr lang="pt-BR" b="1"/>
                        <a:t>ITEM DE SUSTENTABILIDADE</a:t>
                      </a:r>
                      <a:endParaRPr b="1"/>
                    </a:p>
                  </a:txBody>
                  <a:tcPr marL="91425" marR="91425" marT="91425" marB="91425"/>
                </a:tc>
                <a:extLst>
                  <a:ext uri="{0D108BD9-81ED-4DB2-BD59-A6C34878D82A}">
                    <a16:rowId xmlns:a16="http://schemas.microsoft.com/office/drawing/2014/main" val="10000"/>
                  </a:ext>
                </a:extLst>
              </a:tr>
              <a:tr h="901575">
                <a:tc>
                  <a:txBody>
                    <a:bodyPr/>
                    <a:lstStyle/>
                    <a:p>
                      <a:pPr marL="0" lvl="0" indent="0" algn="l" rtl="0">
                        <a:spcBef>
                          <a:spcPts val="0"/>
                        </a:spcBef>
                        <a:spcAft>
                          <a:spcPts val="0"/>
                        </a:spcAft>
                        <a:buNone/>
                      </a:pPr>
                      <a:r>
                        <a:rPr lang="pt-BR">
                          <a:latin typeface="Calibri" panose="020F0502020204030204" pitchFamily="34" charset="0"/>
                          <a:cs typeface="Calibri" panose="020F0502020204030204" pitchFamily="34" charset="0"/>
                        </a:rPr>
                        <a:t>BICICLETÁRIO</a:t>
                      </a:r>
                      <a:endParaRPr>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pt-BR" dirty="0">
                          <a:latin typeface="Calibri" panose="020F0502020204030204" pitchFamily="34" charset="0"/>
                          <a:cs typeface="Calibri" panose="020F0502020204030204" pitchFamily="34" charset="0"/>
                        </a:rPr>
                        <a:t>Atendimento as normas da Universidade Federal de Mato Grosso do Sul, Vigilância Sanitária e Ambientais vigentes, sustentabilidade ambiental. </a:t>
                      </a:r>
                      <a:endParaRPr dirty="0">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1"/>
                  </a:ext>
                </a:extLst>
              </a:tr>
              <a:tr h="1458425">
                <a:tc>
                  <a:txBody>
                    <a:bodyPr/>
                    <a:lstStyle/>
                    <a:p>
                      <a:pPr marL="0" lvl="0" indent="0" algn="l" rtl="0">
                        <a:spcBef>
                          <a:spcPts val="0"/>
                        </a:spcBef>
                        <a:spcAft>
                          <a:spcPts val="0"/>
                        </a:spcAft>
                        <a:buNone/>
                      </a:pPr>
                      <a:r>
                        <a:rPr lang="pt-BR">
                          <a:latin typeface="Calibri" panose="020F0502020204030204" pitchFamily="34" charset="0"/>
                          <a:cs typeface="Calibri" panose="020F0502020204030204" pitchFamily="34" charset="0"/>
                        </a:rPr>
                        <a:t>ECOPONTO</a:t>
                      </a:r>
                      <a:endParaRPr>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pt-BR" dirty="0">
                          <a:latin typeface="Calibri" panose="020F0502020204030204" pitchFamily="34" charset="0"/>
                          <a:cs typeface="Calibri" panose="020F0502020204030204" pitchFamily="34" charset="0"/>
                        </a:rPr>
                        <a:t>Cumprimento das diretrizes ambientais do PGLS 2022-2024 e PDI UFMS,  proporcionando à comunidade acadêmica um ambiente saudável, higiênico e com boa aparência para desenvolvimento da atividades acadêmicas e administrativas da UFMS. </a:t>
                      </a:r>
                      <a:endParaRPr dirty="0">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2"/>
                  </a:ext>
                </a:extLst>
              </a:tr>
              <a:tr h="1458425">
                <a:tc>
                  <a:txBody>
                    <a:bodyPr/>
                    <a:lstStyle/>
                    <a:p>
                      <a:pPr marL="0" lvl="0" indent="0" algn="l" rtl="0">
                        <a:spcBef>
                          <a:spcPts val="0"/>
                        </a:spcBef>
                        <a:spcAft>
                          <a:spcPts val="0"/>
                        </a:spcAft>
                        <a:buNone/>
                      </a:pPr>
                      <a:r>
                        <a:rPr lang="pt-BR">
                          <a:latin typeface="Calibri" panose="020F0502020204030204" pitchFamily="34" charset="0"/>
                          <a:cs typeface="Calibri" panose="020F0502020204030204" pitchFamily="34" charset="0"/>
                        </a:rPr>
                        <a:t>BANCOS / MESAS DE MADEIRA PLÁSTICA RECICLADA</a:t>
                      </a:r>
                      <a:endParaRPr>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pt-BR" dirty="0">
                          <a:latin typeface="Calibri" panose="020F0502020204030204" pitchFamily="34" charset="0"/>
                          <a:cs typeface="Calibri" panose="020F0502020204030204" pitchFamily="34" charset="0"/>
                        </a:rPr>
                        <a:t>A aquisição dos itens  de madeira plástica 100% plástico reciclado, que visam cumprir as diretrizes ambientais do PGLS 2022-2024 e PDI UFMS,  proporcionando à comunidade acadêmica um ambiente saudável, higiênico e harmonioso.</a:t>
                      </a:r>
                      <a:endParaRPr dirty="0">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1384a485e20_15_14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412" name="Google Shape;412;g1384a485e20_15_14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413" name="Google Shape;413;g1384a485e20_15_140"/>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414" name="Google Shape;414;g1384a485e20_15_140"/>
          <p:cNvSpPr txBox="1"/>
          <p:nvPr/>
        </p:nvSpPr>
        <p:spPr>
          <a:xfrm>
            <a:off x="152400" y="383699"/>
            <a:ext cx="111252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2400" b="1"/>
              <a:t>Aquisições de objetos sustentáveis - UFMS</a:t>
            </a:r>
            <a:endParaRPr sz="1400" b="0" i="0" u="none" strike="noStrike" cap="none">
              <a:solidFill>
                <a:srgbClr val="000000"/>
              </a:solidFill>
              <a:latin typeface="Arial"/>
              <a:ea typeface="Arial"/>
              <a:cs typeface="Arial"/>
              <a:sym typeface="Arial"/>
            </a:endParaRPr>
          </a:p>
        </p:txBody>
      </p:sp>
      <p:sp>
        <p:nvSpPr>
          <p:cNvPr id="415" name="Google Shape;415;g1384a485e20_15_140"/>
          <p:cNvSpPr txBox="1"/>
          <p:nvPr/>
        </p:nvSpPr>
        <p:spPr>
          <a:xfrm>
            <a:off x="345440" y="3192698"/>
            <a:ext cx="10739100" cy="307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a:p>
        </p:txBody>
      </p:sp>
      <p:graphicFrame>
        <p:nvGraphicFramePr>
          <p:cNvPr id="416" name="Google Shape;416;g1384a485e20_15_140"/>
          <p:cNvGraphicFramePr/>
          <p:nvPr>
            <p:extLst>
              <p:ext uri="{D42A27DB-BD31-4B8C-83A1-F6EECF244321}">
                <p14:modId xmlns:p14="http://schemas.microsoft.com/office/powerpoint/2010/main" val="1047341272"/>
              </p:ext>
            </p:extLst>
          </p:nvPr>
        </p:nvGraphicFramePr>
        <p:xfrm>
          <a:off x="1122600" y="1224063"/>
          <a:ext cx="9765000" cy="3865900"/>
        </p:xfrm>
        <a:graphic>
          <a:graphicData uri="http://schemas.openxmlformats.org/drawingml/2006/table">
            <a:tbl>
              <a:tblPr>
                <a:noFill/>
                <a:tableStyleId>{4A4CC048-5250-4CD1-B3EE-EF08935B7963}</a:tableStyleId>
              </a:tblPr>
              <a:tblGrid>
                <a:gridCol w="4882500">
                  <a:extLst>
                    <a:ext uri="{9D8B030D-6E8A-4147-A177-3AD203B41FA5}">
                      <a16:colId xmlns:a16="http://schemas.microsoft.com/office/drawing/2014/main" val="20000"/>
                    </a:ext>
                  </a:extLst>
                </a:gridCol>
                <a:gridCol w="4882500">
                  <a:extLst>
                    <a:ext uri="{9D8B030D-6E8A-4147-A177-3AD203B41FA5}">
                      <a16:colId xmlns:a16="http://schemas.microsoft.com/office/drawing/2014/main" val="20001"/>
                    </a:ext>
                  </a:extLst>
                </a:gridCol>
              </a:tblGrid>
              <a:tr h="930900">
                <a:tc>
                  <a:txBody>
                    <a:bodyPr/>
                    <a:lstStyle/>
                    <a:p>
                      <a:pPr marL="0" lvl="0" indent="0" algn="ctr" rtl="0">
                        <a:spcBef>
                          <a:spcPts val="0"/>
                        </a:spcBef>
                        <a:spcAft>
                          <a:spcPts val="0"/>
                        </a:spcAft>
                        <a:buNone/>
                      </a:pPr>
                      <a:r>
                        <a:rPr lang="pt-BR" b="1"/>
                        <a:t>AQUISIÇÃO</a:t>
                      </a:r>
                      <a:endParaRPr b="1"/>
                    </a:p>
                  </a:txBody>
                  <a:tcPr marL="91425" marR="91425" marT="91425" marB="91425"/>
                </a:tc>
                <a:tc>
                  <a:txBody>
                    <a:bodyPr/>
                    <a:lstStyle/>
                    <a:p>
                      <a:pPr marL="0" lvl="0" indent="0" algn="ctr" rtl="0">
                        <a:spcBef>
                          <a:spcPts val="0"/>
                        </a:spcBef>
                        <a:spcAft>
                          <a:spcPts val="0"/>
                        </a:spcAft>
                        <a:buNone/>
                      </a:pPr>
                      <a:r>
                        <a:rPr lang="pt-BR" b="1"/>
                        <a:t>ITEM DE SUSTENTABILIDADE</a:t>
                      </a:r>
                      <a:endParaRPr b="1"/>
                    </a:p>
                  </a:txBody>
                  <a:tcPr marL="91425" marR="91425" marT="91425" marB="91425"/>
                </a:tc>
                <a:extLst>
                  <a:ext uri="{0D108BD9-81ED-4DB2-BD59-A6C34878D82A}">
                    <a16:rowId xmlns:a16="http://schemas.microsoft.com/office/drawing/2014/main" val="10000"/>
                  </a:ext>
                </a:extLst>
              </a:tr>
              <a:tr h="2935000">
                <a:tc>
                  <a:txBody>
                    <a:bodyPr/>
                    <a:lstStyle/>
                    <a:p>
                      <a:pPr marL="0" lvl="0" indent="0" algn="l" rtl="0">
                        <a:spcBef>
                          <a:spcPts val="0"/>
                        </a:spcBef>
                        <a:spcAft>
                          <a:spcPts val="0"/>
                        </a:spcAft>
                        <a:buNone/>
                      </a:pPr>
                      <a:r>
                        <a:rPr lang="pt-BR" dirty="0"/>
                        <a:t>USINAS FOTOVOLTAICAS</a:t>
                      </a:r>
                      <a:endParaRPr dirty="0"/>
                    </a:p>
                  </a:txBody>
                  <a:tcPr marL="91425" marR="91425" marT="91425" marB="91425"/>
                </a:tc>
                <a:tc>
                  <a:txBody>
                    <a:bodyPr/>
                    <a:lstStyle/>
                    <a:p>
                      <a:pPr marL="0" lvl="0" indent="0" algn="l" rtl="0">
                        <a:spcBef>
                          <a:spcPts val="0"/>
                        </a:spcBef>
                        <a:spcAft>
                          <a:spcPts val="0"/>
                        </a:spcAft>
                        <a:buNone/>
                      </a:pPr>
                      <a:r>
                        <a:rPr lang="pt-BR" sz="1600" dirty="0">
                          <a:latin typeface="Calibri" panose="020F0502020204030204" pitchFamily="34" charset="0"/>
                          <a:cs typeface="Calibri" panose="020F0502020204030204" pitchFamily="34" charset="0"/>
                        </a:rPr>
                        <a:t>Aquisição estratégica cumprindo o Plano de Gestão de Logística Sustentável e o PDI da UFMS. Redução de custos, redução de perdas por transmissão e distribuição de energia, redução de investimentos em linhas de transmissão e distribuição; baixo impacto ambiental; não exigência de área física dedicada;  fornecimento de maiores quantidades de eletricidade nos momentos de maior demanda; energia limpa, sustentável e renovável, de alta qualidade, sem ruídos  nem emissões que possam prejudicar o ambiente</a:t>
                      </a:r>
                      <a:r>
                        <a:rPr lang="pt-BR" dirty="0"/>
                        <a:t>;</a:t>
                      </a:r>
                      <a:endParaRPr dirty="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1384a485e20_12_4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101" name="Google Shape;101;g1384a485e20_12_4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102" name="Google Shape;102;g1384a485e20_12_48"/>
          <p:cNvPicPr preferRelativeResize="0"/>
          <p:nvPr/>
        </p:nvPicPr>
        <p:blipFill rotWithShape="1">
          <a:blip r:embed="rId3">
            <a:alphaModFix/>
          </a:blip>
          <a:srcRect/>
          <a:stretch/>
        </p:blipFill>
        <p:spPr>
          <a:xfrm>
            <a:off x="0" y="0"/>
            <a:ext cx="12192001" cy="6858000"/>
          </a:xfrm>
          <a:prstGeom prst="rect">
            <a:avLst/>
          </a:prstGeom>
          <a:noFill/>
          <a:ln>
            <a:noFill/>
          </a:ln>
        </p:spPr>
      </p:pic>
      <p:pic>
        <p:nvPicPr>
          <p:cNvPr id="103" name="Google Shape;103;g1384a485e20_12_48"/>
          <p:cNvPicPr preferRelativeResize="0"/>
          <p:nvPr/>
        </p:nvPicPr>
        <p:blipFill rotWithShape="1">
          <a:blip r:embed="rId4">
            <a:alphaModFix/>
          </a:blip>
          <a:srcRect/>
          <a:stretch/>
        </p:blipFill>
        <p:spPr>
          <a:xfrm>
            <a:off x="-4953" y="5253563"/>
            <a:ext cx="2272034" cy="1367941"/>
          </a:xfrm>
          <a:prstGeom prst="rect">
            <a:avLst/>
          </a:prstGeom>
          <a:noFill/>
          <a:ln>
            <a:noFill/>
          </a:ln>
        </p:spPr>
      </p:pic>
      <p:pic>
        <p:nvPicPr>
          <p:cNvPr id="104" name="Google Shape;104;g1384a485e20_12_48" descr="C:\Users\halissonrafael\OneDrive\Área de Trabalho\Fotos\Lixeiras.jpeg"/>
          <p:cNvPicPr preferRelativeResize="0"/>
          <p:nvPr/>
        </p:nvPicPr>
        <p:blipFill rotWithShape="1">
          <a:blip r:embed="rId5">
            <a:alphaModFix/>
          </a:blip>
          <a:srcRect/>
          <a:stretch/>
        </p:blipFill>
        <p:spPr>
          <a:xfrm>
            <a:off x="2482011" y="5253563"/>
            <a:ext cx="2330506" cy="1367941"/>
          </a:xfrm>
          <a:prstGeom prst="rect">
            <a:avLst/>
          </a:prstGeom>
          <a:noFill/>
          <a:ln>
            <a:noFill/>
          </a:ln>
        </p:spPr>
      </p:pic>
      <p:pic>
        <p:nvPicPr>
          <p:cNvPr id="105" name="Google Shape;105;g1384a485e20_12_48"/>
          <p:cNvPicPr preferRelativeResize="0"/>
          <p:nvPr/>
        </p:nvPicPr>
        <p:blipFill rotWithShape="1">
          <a:blip r:embed="rId6">
            <a:alphaModFix/>
          </a:blip>
          <a:srcRect/>
          <a:stretch/>
        </p:blipFill>
        <p:spPr>
          <a:xfrm>
            <a:off x="4982568" y="5252204"/>
            <a:ext cx="1991888" cy="1369301"/>
          </a:xfrm>
          <a:prstGeom prst="rect">
            <a:avLst/>
          </a:prstGeom>
          <a:noFill/>
          <a:ln>
            <a:noFill/>
          </a:ln>
        </p:spPr>
      </p:pic>
      <p:pic>
        <p:nvPicPr>
          <p:cNvPr id="106" name="Google Shape;106;g1384a485e20_12_48"/>
          <p:cNvPicPr preferRelativeResize="0"/>
          <p:nvPr/>
        </p:nvPicPr>
        <p:blipFill rotWithShape="1">
          <a:blip r:embed="rId7">
            <a:alphaModFix/>
          </a:blip>
          <a:srcRect/>
          <a:stretch/>
        </p:blipFill>
        <p:spPr>
          <a:xfrm>
            <a:off x="7102758" y="5252204"/>
            <a:ext cx="1598320" cy="1373130"/>
          </a:xfrm>
          <a:prstGeom prst="rect">
            <a:avLst/>
          </a:prstGeom>
          <a:noFill/>
          <a:ln>
            <a:noFill/>
          </a:ln>
        </p:spPr>
      </p:pic>
      <p:pic>
        <p:nvPicPr>
          <p:cNvPr id="107" name="Google Shape;107;g1384a485e20_12_48" descr="C:\Users\halissonrafael\OneDrive\Área de Trabalho\Fotos\WhatsApp Image 2020-05-09 at 12.52.10.jpeg"/>
          <p:cNvPicPr preferRelativeResize="0"/>
          <p:nvPr/>
        </p:nvPicPr>
        <p:blipFill rotWithShape="1">
          <a:blip r:embed="rId8">
            <a:alphaModFix/>
          </a:blip>
          <a:srcRect/>
          <a:stretch/>
        </p:blipFill>
        <p:spPr>
          <a:xfrm>
            <a:off x="8829380" y="5255943"/>
            <a:ext cx="2248492" cy="1367418"/>
          </a:xfrm>
          <a:prstGeom prst="rect">
            <a:avLst/>
          </a:prstGeom>
          <a:noFill/>
          <a:ln>
            <a:noFill/>
          </a:ln>
        </p:spPr>
      </p:pic>
      <p:sp>
        <p:nvSpPr>
          <p:cNvPr id="108" name="Google Shape;108;g1384a485e20_12_48"/>
          <p:cNvSpPr txBox="1"/>
          <p:nvPr/>
        </p:nvSpPr>
        <p:spPr>
          <a:xfrm>
            <a:off x="580575" y="1178150"/>
            <a:ext cx="11104200" cy="5544300"/>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Clr>
                <a:schemeClr val="dk1"/>
              </a:buClr>
              <a:buSzPts val="1100"/>
              <a:buFont typeface="Arial"/>
              <a:buNone/>
            </a:pPr>
            <a:r>
              <a:rPr lang="pt-BR" sz="1800">
                <a:solidFill>
                  <a:schemeClr val="dk1"/>
                </a:solidFill>
              </a:rPr>
              <a:t>Secretaria de Licitações - SELIC/DICONT/PROADI</a:t>
            </a:r>
            <a:endParaRPr sz="1800">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pt-BR" sz="1800">
                <a:solidFill>
                  <a:schemeClr val="dk1"/>
                </a:solidFill>
              </a:rPr>
              <a:t>Secretaria de Compras – SECOMP/DICONT/PROADI</a:t>
            </a:r>
            <a:endParaRPr sz="1800">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pt-BR" sz="1800">
                <a:solidFill>
                  <a:schemeClr val="dk1"/>
                </a:solidFill>
              </a:rPr>
              <a:t>Secretaria de Registro de Preços – SERPRE/ DICONT/PROADI</a:t>
            </a:r>
            <a:endParaRPr sz="1800">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pt-BR" sz="1800">
                <a:solidFill>
                  <a:schemeClr val="dk1"/>
                </a:solidFill>
              </a:rPr>
              <a:t>Secretaria de Contratos e Convênios – SECOC/ DICONT/PROADI</a:t>
            </a:r>
            <a:endParaRPr sz="1800">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pt-BR" sz="1800">
                <a:solidFill>
                  <a:schemeClr val="dk1"/>
                </a:solidFill>
              </a:rPr>
              <a:t>Secretaria de Prestação de Contas – SEPCON/ DICONT/PROADI</a:t>
            </a:r>
            <a:endParaRPr sz="1800">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pt-BR" sz="1800">
                <a:solidFill>
                  <a:schemeClr val="dk1"/>
                </a:solidFill>
              </a:rPr>
              <a:t>Apoio: 34 servidores</a:t>
            </a:r>
            <a:endParaRPr sz="1800">
              <a:solidFill>
                <a:schemeClr val="dk1"/>
              </a:solidFill>
            </a:endParaRPr>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r>
              <a:rPr lang="pt-BR" sz="1800"/>
              <a:t>Outras atuações da Diretoria: CGCLOS - Comitê de Gestão de Contratações e Logística Sustentável</a:t>
            </a:r>
            <a:endParaRPr sz="1800"/>
          </a:p>
          <a:p>
            <a:pPr marL="0" marR="0" lvl="0" indent="0" algn="l" rtl="0">
              <a:lnSpc>
                <a:spcPct val="100000"/>
              </a:lnSpc>
              <a:spcBef>
                <a:spcPts val="0"/>
              </a:spcBef>
              <a:spcAft>
                <a:spcPts val="0"/>
              </a:spcAft>
              <a:buNone/>
            </a:pPr>
            <a:r>
              <a:rPr lang="pt-BR" sz="1800"/>
              <a:t>                                                CGEFA - Comitê de Gestão de Espaços Físicos e Acessibilidade   </a:t>
            </a:r>
            <a:endParaRPr sz="1800"/>
          </a:p>
          <a:p>
            <a:pPr marL="0" marR="0" lvl="0" indent="0" algn="l" rtl="0">
              <a:lnSpc>
                <a:spcPct val="100000"/>
              </a:lnSpc>
              <a:spcBef>
                <a:spcPts val="0"/>
              </a:spcBef>
              <a:spcAft>
                <a:spcPts val="0"/>
              </a:spcAft>
              <a:buNone/>
            </a:pPr>
            <a:r>
              <a:rPr lang="pt-BR" sz="1800"/>
              <a:t>                                                Programa TransformaGov - Ministério da Economia (TaxiGov, Espaços, Almoxarifado Virtual, Transformação Digital.</a:t>
            </a:r>
            <a:endParaRPr sz="1800"/>
          </a:p>
          <a:p>
            <a:pPr marL="0" marR="0" lvl="0" indent="0" algn="l" rtl="0">
              <a:lnSpc>
                <a:spcPct val="100000"/>
              </a:lnSpc>
              <a:spcBef>
                <a:spcPts val="0"/>
              </a:spcBef>
              <a:spcAft>
                <a:spcPts val="0"/>
              </a:spcAft>
              <a:buNone/>
            </a:pPr>
            <a:r>
              <a:rPr lang="pt-BR" sz="1800"/>
              <a:t>                                                Comissão de Controle de Produtos Controlados - Exército e Polícia Federal</a:t>
            </a: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 name="Google Shape;109;g1384a485e20_12_48"/>
          <p:cNvSpPr txBox="1"/>
          <p:nvPr/>
        </p:nvSpPr>
        <p:spPr>
          <a:xfrm>
            <a:off x="1274025" y="593150"/>
            <a:ext cx="93942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3200" b="1">
                <a:solidFill>
                  <a:srgbClr val="2F5496"/>
                </a:solidFill>
              </a:rPr>
              <a:t>DICONT - Diretoria de Gestão de Contratações</a:t>
            </a:r>
            <a:endParaRPr sz="3200" b="1" i="0" u="none" strike="noStrike" cap="none">
              <a:solidFill>
                <a:srgbClr val="2F5496"/>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1384a485e20_15_161"/>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423" name="Google Shape;423;g1384a485e20_15_16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424" name="Google Shape;424;g1384a485e20_15_161"/>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425" name="Google Shape;425;g1384a485e20_15_161"/>
          <p:cNvSpPr txBox="1"/>
          <p:nvPr/>
        </p:nvSpPr>
        <p:spPr>
          <a:xfrm>
            <a:off x="152400" y="383699"/>
            <a:ext cx="111252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2400" b="1"/>
              <a:t>Contratações sustentáveis - UFMS</a:t>
            </a:r>
            <a:endParaRPr sz="1400" b="0" i="0" u="none" strike="noStrike" cap="none">
              <a:solidFill>
                <a:srgbClr val="000000"/>
              </a:solidFill>
              <a:latin typeface="Arial"/>
              <a:ea typeface="Arial"/>
              <a:cs typeface="Arial"/>
              <a:sym typeface="Arial"/>
            </a:endParaRPr>
          </a:p>
        </p:txBody>
      </p:sp>
      <p:sp>
        <p:nvSpPr>
          <p:cNvPr id="426" name="Google Shape;426;g1384a485e20_15_161"/>
          <p:cNvSpPr txBox="1"/>
          <p:nvPr/>
        </p:nvSpPr>
        <p:spPr>
          <a:xfrm>
            <a:off x="345440" y="3192698"/>
            <a:ext cx="10739100" cy="307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a:p>
        </p:txBody>
      </p:sp>
      <p:graphicFrame>
        <p:nvGraphicFramePr>
          <p:cNvPr id="427" name="Google Shape;427;g1384a485e20_15_161"/>
          <p:cNvGraphicFramePr/>
          <p:nvPr>
            <p:extLst>
              <p:ext uri="{D42A27DB-BD31-4B8C-83A1-F6EECF244321}">
                <p14:modId xmlns:p14="http://schemas.microsoft.com/office/powerpoint/2010/main" val="2851286756"/>
              </p:ext>
            </p:extLst>
          </p:nvPr>
        </p:nvGraphicFramePr>
        <p:xfrm>
          <a:off x="1213500" y="1042363"/>
          <a:ext cx="9765000" cy="5649408"/>
        </p:xfrm>
        <a:graphic>
          <a:graphicData uri="http://schemas.openxmlformats.org/drawingml/2006/table">
            <a:tbl>
              <a:tblPr>
                <a:noFill/>
                <a:tableStyleId>{4A4CC048-5250-4CD1-B3EE-EF08935B7963}</a:tableStyleId>
              </a:tblPr>
              <a:tblGrid>
                <a:gridCol w="2214525">
                  <a:extLst>
                    <a:ext uri="{9D8B030D-6E8A-4147-A177-3AD203B41FA5}">
                      <a16:colId xmlns:a16="http://schemas.microsoft.com/office/drawing/2014/main" val="20000"/>
                    </a:ext>
                  </a:extLst>
                </a:gridCol>
                <a:gridCol w="7550475">
                  <a:extLst>
                    <a:ext uri="{9D8B030D-6E8A-4147-A177-3AD203B41FA5}">
                      <a16:colId xmlns:a16="http://schemas.microsoft.com/office/drawing/2014/main" val="20001"/>
                    </a:ext>
                  </a:extLst>
                </a:gridCol>
              </a:tblGrid>
              <a:tr h="375500">
                <a:tc>
                  <a:txBody>
                    <a:bodyPr/>
                    <a:lstStyle/>
                    <a:p>
                      <a:pPr marL="0" lvl="0" indent="0" algn="ctr" rtl="0">
                        <a:spcBef>
                          <a:spcPts val="0"/>
                        </a:spcBef>
                        <a:spcAft>
                          <a:spcPts val="0"/>
                        </a:spcAft>
                        <a:buNone/>
                      </a:pPr>
                      <a:r>
                        <a:rPr lang="pt-BR" b="1"/>
                        <a:t>AQUISIÇÃO</a:t>
                      </a:r>
                      <a:endParaRPr b="1"/>
                    </a:p>
                  </a:txBody>
                  <a:tcPr marL="91425" marR="91425" marT="91425" marB="91425"/>
                </a:tc>
                <a:tc>
                  <a:txBody>
                    <a:bodyPr/>
                    <a:lstStyle/>
                    <a:p>
                      <a:pPr marL="0" lvl="0" indent="0" algn="ctr" rtl="0">
                        <a:spcBef>
                          <a:spcPts val="0"/>
                        </a:spcBef>
                        <a:spcAft>
                          <a:spcPts val="0"/>
                        </a:spcAft>
                        <a:buNone/>
                      </a:pPr>
                      <a:r>
                        <a:rPr lang="pt-BR" b="1"/>
                        <a:t>ITEM DE SUSTENTABILIDADE</a:t>
                      </a:r>
                      <a:endParaRPr b="1"/>
                    </a:p>
                  </a:txBody>
                  <a:tcPr marL="91425" marR="91425" marT="91425" marB="91425"/>
                </a:tc>
                <a:extLst>
                  <a:ext uri="{0D108BD9-81ED-4DB2-BD59-A6C34878D82A}">
                    <a16:rowId xmlns:a16="http://schemas.microsoft.com/office/drawing/2014/main" val="10000"/>
                  </a:ext>
                </a:extLst>
              </a:tr>
              <a:tr h="4978450">
                <a:tc>
                  <a:txBody>
                    <a:bodyPr/>
                    <a:lstStyle/>
                    <a:p>
                      <a:pPr marL="0" lvl="0" indent="0" algn="l" rtl="0">
                        <a:spcBef>
                          <a:spcPts val="0"/>
                        </a:spcBef>
                        <a:spcAft>
                          <a:spcPts val="0"/>
                        </a:spcAft>
                        <a:buNone/>
                      </a:pPr>
                      <a:r>
                        <a:rPr lang="pt-BR"/>
                        <a:t>Concessão onerosa de espaço físico para cantinas</a:t>
                      </a:r>
                      <a:endParaRPr/>
                    </a:p>
                  </a:txBody>
                  <a:tcPr marL="91425" marR="91425" marT="91425" marB="91425"/>
                </a:tc>
                <a:tc>
                  <a:txBody>
                    <a:bodyPr/>
                    <a:lstStyle/>
                    <a:p>
                      <a:pPr marL="89999" marR="177274" lvl="0" indent="0" algn="just" rtl="0">
                        <a:lnSpc>
                          <a:spcPct val="115000"/>
                        </a:lnSpc>
                        <a:spcBef>
                          <a:spcPts val="600"/>
                        </a:spcBef>
                        <a:spcAft>
                          <a:spcPts val="0"/>
                        </a:spcAft>
                        <a:buClr>
                          <a:schemeClr val="dk1"/>
                        </a:buClr>
                        <a:buSzPts val="1100"/>
                        <a:buFont typeface="Arial"/>
                        <a:buNone/>
                      </a:pPr>
                      <a:r>
                        <a:rPr lang="pt-BR" b="0" dirty="0">
                          <a:solidFill>
                            <a:schemeClr val="dk1"/>
                          </a:solidFill>
                          <a:latin typeface="Calibri"/>
                          <a:ea typeface="Calibri"/>
                          <a:cs typeface="Calibri"/>
                          <a:sym typeface="Calibri"/>
                        </a:rPr>
                        <a:t>Separação e destinação de resíduos oriundos de seu estabelecimento, com descarte  diário em local apropriado,  fora das dependências da universidade;</a:t>
                      </a:r>
                      <a:endParaRPr b="0" dirty="0">
                        <a:solidFill>
                          <a:schemeClr val="dk1"/>
                        </a:solidFill>
                        <a:latin typeface="Calibri"/>
                        <a:ea typeface="Calibri"/>
                        <a:cs typeface="Calibri"/>
                        <a:sym typeface="Calibri"/>
                      </a:endParaRPr>
                    </a:p>
                    <a:p>
                      <a:pPr marL="89999" marR="177274" lvl="0" indent="0" algn="just" rtl="0">
                        <a:lnSpc>
                          <a:spcPct val="115000"/>
                        </a:lnSpc>
                        <a:spcBef>
                          <a:spcPts val="600"/>
                        </a:spcBef>
                        <a:spcAft>
                          <a:spcPts val="0"/>
                        </a:spcAft>
                        <a:buClr>
                          <a:schemeClr val="dk1"/>
                        </a:buClr>
                        <a:buSzPts val="1100"/>
                        <a:buFont typeface="Arial"/>
                        <a:buNone/>
                      </a:pPr>
                      <a:r>
                        <a:rPr lang="pt-BR" b="0" dirty="0" err="1">
                          <a:solidFill>
                            <a:schemeClr val="dk1"/>
                          </a:solidFill>
                          <a:latin typeface="Calibri"/>
                          <a:ea typeface="Calibri"/>
                          <a:cs typeface="Calibri"/>
                          <a:sym typeface="Calibri"/>
                        </a:rPr>
                        <a:t>Disponbilidade</a:t>
                      </a:r>
                      <a:r>
                        <a:rPr lang="pt-BR" b="0" dirty="0">
                          <a:solidFill>
                            <a:schemeClr val="dk1"/>
                          </a:solidFill>
                          <a:latin typeface="Calibri"/>
                          <a:ea typeface="Calibri"/>
                          <a:cs typeface="Calibri"/>
                          <a:sym typeface="Calibri"/>
                        </a:rPr>
                        <a:t> de lixeiras aos usuários com tampas e identificadas. Minimamente duas lixeiras, sendo, uma para resíduos orgânicos e outra para recicláveis;</a:t>
                      </a:r>
                      <a:endParaRPr b="0" dirty="0">
                        <a:solidFill>
                          <a:schemeClr val="dk1"/>
                        </a:solidFill>
                        <a:latin typeface="Calibri"/>
                        <a:ea typeface="Calibri"/>
                        <a:cs typeface="Calibri"/>
                        <a:sym typeface="Calibri"/>
                      </a:endParaRPr>
                    </a:p>
                    <a:p>
                      <a:pPr marL="89999" marR="177274" lvl="0" indent="0" algn="just" rtl="0">
                        <a:lnSpc>
                          <a:spcPct val="115000"/>
                        </a:lnSpc>
                        <a:spcBef>
                          <a:spcPts val="600"/>
                        </a:spcBef>
                        <a:spcAft>
                          <a:spcPts val="0"/>
                        </a:spcAft>
                        <a:buClr>
                          <a:schemeClr val="dk1"/>
                        </a:buClr>
                        <a:buSzPts val="1100"/>
                        <a:buFont typeface="Arial"/>
                        <a:buNone/>
                      </a:pPr>
                      <a:r>
                        <a:rPr lang="pt-BR" b="0" dirty="0">
                          <a:solidFill>
                            <a:schemeClr val="dk1"/>
                          </a:solidFill>
                          <a:latin typeface="Calibri"/>
                          <a:ea typeface="Calibri"/>
                          <a:cs typeface="Calibri"/>
                          <a:sym typeface="Calibri"/>
                        </a:rPr>
                        <a:t>Não descartar, em hipótese nenhuma, óleo de cozinha no solo ou vias hídricas, coletando em recipiente apropriado e destinado aos pontos de coleta do produto;</a:t>
                      </a:r>
                      <a:endParaRPr b="0" dirty="0">
                        <a:solidFill>
                          <a:schemeClr val="dk1"/>
                        </a:solidFill>
                        <a:latin typeface="Calibri"/>
                        <a:ea typeface="Calibri"/>
                        <a:cs typeface="Calibri"/>
                        <a:sym typeface="Calibri"/>
                      </a:endParaRPr>
                    </a:p>
                    <a:p>
                      <a:pPr marL="89999" marR="177274" lvl="0" indent="0" algn="just" rtl="0">
                        <a:lnSpc>
                          <a:spcPct val="115000"/>
                        </a:lnSpc>
                        <a:spcBef>
                          <a:spcPts val="600"/>
                        </a:spcBef>
                        <a:spcAft>
                          <a:spcPts val="0"/>
                        </a:spcAft>
                        <a:buClr>
                          <a:schemeClr val="dk1"/>
                        </a:buClr>
                        <a:buSzPts val="1100"/>
                        <a:buFont typeface="Arial"/>
                        <a:buNone/>
                      </a:pPr>
                      <a:r>
                        <a:rPr lang="pt-BR" b="0" dirty="0">
                          <a:solidFill>
                            <a:schemeClr val="dk1"/>
                          </a:solidFill>
                          <a:latin typeface="Calibri"/>
                          <a:ea typeface="Calibri"/>
                          <a:cs typeface="Calibri"/>
                          <a:sym typeface="Calibri"/>
                        </a:rPr>
                        <a:t>Adotar política de uso racional de água e energia elétrica, evitando desperdícios;</a:t>
                      </a:r>
                      <a:endParaRPr b="0" dirty="0">
                        <a:solidFill>
                          <a:schemeClr val="dk1"/>
                        </a:solidFill>
                        <a:latin typeface="Calibri"/>
                        <a:ea typeface="Calibri"/>
                        <a:cs typeface="Calibri"/>
                        <a:sym typeface="Calibri"/>
                      </a:endParaRPr>
                    </a:p>
                    <a:p>
                      <a:pPr marL="89999" marR="177274" lvl="0" indent="0" algn="just" rtl="0">
                        <a:lnSpc>
                          <a:spcPct val="115000"/>
                        </a:lnSpc>
                        <a:spcBef>
                          <a:spcPts val="600"/>
                        </a:spcBef>
                        <a:spcAft>
                          <a:spcPts val="0"/>
                        </a:spcAft>
                        <a:buClr>
                          <a:schemeClr val="dk1"/>
                        </a:buClr>
                        <a:buSzPts val="1100"/>
                        <a:buFont typeface="Arial"/>
                        <a:buNone/>
                      </a:pPr>
                      <a:r>
                        <a:rPr lang="pt-BR" b="0" dirty="0">
                          <a:solidFill>
                            <a:schemeClr val="dk1"/>
                          </a:solidFill>
                          <a:latin typeface="Calibri"/>
                          <a:ea typeface="Calibri"/>
                          <a:cs typeface="Calibri"/>
                          <a:sym typeface="Calibri"/>
                        </a:rPr>
                        <a:t>Optar pelo uso de produtos de limpeza biodegradáveis;</a:t>
                      </a:r>
                      <a:endParaRPr b="0" dirty="0">
                        <a:solidFill>
                          <a:schemeClr val="dk1"/>
                        </a:solidFill>
                        <a:latin typeface="Calibri"/>
                        <a:ea typeface="Calibri"/>
                        <a:cs typeface="Calibri"/>
                        <a:sym typeface="Calibri"/>
                      </a:endParaRPr>
                    </a:p>
                    <a:p>
                      <a:pPr marL="89999" marR="177274" lvl="0" indent="0" algn="just" rtl="0">
                        <a:lnSpc>
                          <a:spcPct val="115000"/>
                        </a:lnSpc>
                        <a:spcBef>
                          <a:spcPts val="600"/>
                        </a:spcBef>
                        <a:spcAft>
                          <a:spcPts val="0"/>
                        </a:spcAft>
                        <a:buClr>
                          <a:schemeClr val="dk1"/>
                        </a:buClr>
                        <a:buSzPts val="1100"/>
                        <a:buFont typeface="Arial"/>
                        <a:buNone/>
                      </a:pPr>
                      <a:r>
                        <a:rPr lang="pt-BR" b="0" dirty="0">
                          <a:solidFill>
                            <a:schemeClr val="dk1"/>
                          </a:solidFill>
                          <a:latin typeface="Calibri"/>
                          <a:ea typeface="Calibri"/>
                          <a:cs typeface="Calibri"/>
                          <a:sym typeface="Calibri"/>
                        </a:rPr>
                        <a:t>Colaborar  com os procedimentos de coleta seletiva, conforme o estabelecido no Plano de Gerenciamento de Resíduos da Unidade/Órgão e Plano de Gerenciamento de Resíduos Sólidos Especiais (PGRSE);</a:t>
                      </a:r>
                      <a:endParaRPr b="0" dirty="0">
                        <a:solidFill>
                          <a:schemeClr val="dk1"/>
                        </a:solidFill>
                        <a:latin typeface="Calibri"/>
                        <a:ea typeface="Calibri"/>
                        <a:cs typeface="Calibri"/>
                        <a:sym typeface="Calibri"/>
                      </a:endParaRPr>
                    </a:p>
                    <a:p>
                      <a:pPr marL="89999" marR="177274" lvl="0" indent="0" algn="just" rtl="0">
                        <a:lnSpc>
                          <a:spcPct val="115000"/>
                        </a:lnSpc>
                        <a:spcBef>
                          <a:spcPts val="600"/>
                        </a:spcBef>
                        <a:spcAft>
                          <a:spcPts val="0"/>
                        </a:spcAft>
                        <a:buClr>
                          <a:schemeClr val="dk1"/>
                        </a:buClr>
                        <a:buSzPts val="1100"/>
                        <a:buFont typeface="Arial"/>
                        <a:buNone/>
                      </a:pPr>
                      <a:r>
                        <a:rPr lang="pt-BR" b="0" dirty="0">
                          <a:solidFill>
                            <a:schemeClr val="dk1"/>
                          </a:solidFill>
                          <a:latin typeface="Calibri"/>
                          <a:ea typeface="Calibri"/>
                          <a:cs typeface="Calibri"/>
                          <a:sym typeface="Calibri"/>
                        </a:rPr>
                        <a:t>Usar produtos de limpeza e conservação de superfícies e objetos inanimados que obedeçam às classificações e especificações determinadas pela ANVISA;</a:t>
                      </a:r>
                      <a:endParaRPr b="0" dirty="0">
                        <a:solidFill>
                          <a:schemeClr val="dk1"/>
                        </a:solidFill>
                        <a:latin typeface="Calibri"/>
                        <a:ea typeface="Calibri"/>
                        <a:cs typeface="Calibri"/>
                        <a:sym typeface="Calibri"/>
                      </a:endParaRPr>
                    </a:p>
                    <a:p>
                      <a:pPr marL="89999" marR="177274" lvl="0" indent="0" algn="just" rtl="0">
                        <a:lnSpc>
                          <a:spcPct val="115000"/>
                        </a:lnSpc>
                        <a:spcBef>
                          <a:spcPts val="600"/>
                        </a:spcBef>
                        <a:spcAft>
                          <a:spcPts val="0"/>
                        </a:spcAft>
                        <a:buClr>
                          <a:schemeClr val="dk1"/>
                        </a:buClr>
                        <a:buSzPts val="1100"/>
                        <a:buFont typeface="Arial"/>
                        <a:buNone/>
                      </a:pPr>
                      <a:r>
                        <a:rPr lang="pt-BR" b="0" dirty="0">
                          <a:solidFill>
                            <a:schemeClr val="dk1"/>
                          </a:solidFill>
                          <a:latin typeface="Calibri"/>
                          <a:ea typeface="Calibri"/>
                          <a:cs typeface="Calibri"/>
                          <a:sym typeface="Calibri"/>
                        </a:rPr>
                        <a:t>Observar a Resolução CONAMA nº 20, DE 07/12/1994, e legislação  correlata, quanto aos equipamentos de limpeza que gerem ruído no seu funcionamento;</a:t>
                      </a:r>
                      <a:endParaRPr b="0" dirty="0">
                        <a:solidFill>
                          <a:schemeClr val="dk1"/>
                        </a:solidFill>
                        <a:latin typeface="Calibri"/>
                        <a:ea typeface="Calibri"/>
                        <a:cs typeface="Calibri"/>
                        <a:sym typeface="Calibri"/>
                      </a:endParaRPr>
                    </a:p>
                    <a:p>
                      <a:pPr marL="89999" marR="177274" lvl="0" indent="0" algn="just" rtl="0">
                        <a:lnSpc>
                          <a:spcPct val="115000"/>
                        </a:lnSpc>
                        <a:spcBef>
                          <a:spcPts val="600"/>
                        </a:spcBef>
                        <a:spcAft>
                          <a:spcPts val="0"/>
                        </a:spcAft>
                        <a:buClr>
                          <a:schemeClr val="dk1"/>
                        </a:buClr>
                        <a:buSzPts val="1100"/>
                        <a:buFont typeface="Arial"/>
                        <a:buNone/>
                      </a:pPr>
                      <a:r>
                        <a:rPr lang="pt-BR" b="0" dirty="0">
                          <a:solidFill>
                            <a:schemeClr val="dk1"/>
                          </a:solidFill>
                          <a:latin typeface="Calibri"/>
                          <a:ea typeface="Calibri"/>
                          <a:cs typeface="Calibri"/>
                          <a:sym typeface="Calibri"/>
                        </a:rPr>
                        <a:t>Fornecer aos empregados os equipamentos de segurança que se fizerem necessários, para a execução de serviços;</a:t>
                      </a:r>
                      <a:endParaRPr b="0" dirty="0">
                        <a:solidFill>
                          <a:schemeClr val="dk1"/>
                        </a:solidFill>
                        <a:latin typeface="Calibri"/>
                        <a:ea typeface="Calibri"/>
                        <a:cs typeface="Calibri"/>
                        <a:sym typeface="Calibri"/>
                      </a:endParaRPr>
                    </a:p>
                    <a:p>
                      <a:pPr marL="0" lvl="0" indent="0" algn="l" rtl="0">
                        <a:spcBef>
                          <a:spcPts val="600"/>
                        </a:spcBef>
                        <a:spcAft>
                          <a:spcPts val="0"/>
                        </a:spcAft>
                        <a:buNone/>
                      </a:pPr>
                      <a:endParaRPr dirty="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1384a485e20_15_171"/>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434" name="Google Shape;434;g1384a485e20_15_17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435" name="Google Shape;435;g1384a485e20_15_171"/>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436" name="Google Shape;436;g1384a485e20_15_171"/>
          <p:cNvSpPr txBox="1"/>
          <p:nvPr/>
        </p:nvSpPr>
        <p:spPr>
          <a:xfrm>
            <a:off x="152400" y="383699"/>
            <a:ext cx="111252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2400" b="1"/>
              <a:t>Contratações Sustentáveis - UFMS</a:t>
            </a:r>
            <a:endParaRPr sz="1400" b="0" i="0" u="none" strike="noStrike" cap="none">
              <a:solidFill>
                <a:srgbClr val="000000"/>
              </a:solidFill>
              <a:latin typeface="Arial"/>
              <a:ea typeface="Arial"/>
              <a:cs typeface="Arial"/>
              <a:sym typeface="Arial"/>
            </a:endParaRPr>
          </a:p>
        </p:txBody>
      </p:sp>
      <p:sp>
        <p:nvSpPr>
          <p:cNvPr id="437" name="Google Shape;437;g1384a485e20_15_171"/>
          <p:cNvSpPr txBox="1"/>
          <p:nvPr/>
        </p:nvSpPr>
        <p:spPr>
          <a:xfrm>
            <a:off x="345440" y="3192698"/>
            <a:ext cx="10739100" cy="307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a:p>
        </p:txBody>
      </p:sp>
      <p:graphicFrame>
        <p:nvGraphicFramePr>
          <p:cNvPr id="438" name="Google Shape;438;g1384a485e20_15_171"/>
          <p:cNvGraphicFramePr/>
          <p:nvPr>
            <p:extLst>
              <p:ext uri="{D42A27DB-BD31-4B8C-83A1-F6EECF244321}">
                <p14:modId xmlns:p14="http://schemas.microsoft.com/office/powerpoint/2010/main" val="1722444583"/>
              </p:ext>
            </p:extLst>
          </p:nvPr>
        </p:nvGraphicFramePr>
        <p:xfrm>
          <a:off x="1122600" y="1224063"/>
          <a:ext cx="9765000" cy="5262121"/>
        </p:xfrm>
        <a:graphic>
          <a:graphicData uri="http://schemas.openxmlformats.org/drawingml/2006/table">
            <a:tbl>
              <a:tblPr>
                <a:noFill/>
                <a:tableStyleId>{4A4CC048-5250-4CD1-B3EE-EF08935B7963}</a:tableStyleId>
              </a:tblPr>
              <a:tblGrid>
                <a:gridCol w="2411450">
                  <a:extLst>
                    <a:ext uri="{9D8B030D-6E8A-4147-A177-3AD203B41FA5}">
                      <a16:colId xmlns:a16="http://schemas.microsoft.com/office/drawing/2014/main" val="20000"/>
                    </a:ext>
                  </a:extLst>
                </a:gridCol>
                <a:gridCol w="7353550">
                  <a:extLst>
                    <a:ext uri="{9D8B030D-6E8A-4147-A177-3AD203B41FA5}">
                      <a16:colId xmlns:a16="http://schemas.microsoft.com/office/drawing/2014/main" val="20001"/>
                    </a:ext>
                  </a:extLst>
                </a:gridCol>
              </a:tblGrid>
              <a:tr h="501175">
                <a:tc>
                  <a:txBody>
                    <a:bodyPr/>
                    <a:lstStyle/>
                    <a:p>
                      <a:pPr marL="0" lvl="0" indent="0" algn="ctr" rtl="0">
                        <a:spcBef>
                          <a:spcPts val="0"/>
                        </a:spcBef>
                        <a:spcAft>
                          <a:spcPts val="0"/>
                        </a:spcAft>
                        <a:buNone/>
                      </a:pPr>
                      <a:r>
                        <a:rPr lang="pt-BR" b="1"/>
                        <a:t>CONTRATAÇÃO</a:t>
                      </a:r>
                      <a:endParaRPr b="1"/>
                    </a:p>
                  </a:txBody>
                  <a:tcPr marL="91425" marR="91425" marT="91425" marB="91425"/>
                </a:tc>
                <a:tc>
                  <a:txBody>
                    <a:bodyPr/>
                    <a:lstStyle/>
                    <a:p>
                      <a:pPr marL="0" lvl="0" indent="0" algn="ctr" rtl="0">
                        <a:spcBef>
                          <a:spcPts val="0"/>
                        </a:spcBef>
                        <a:spcAft>
                          <a:spcPts val="0"/>
                        </a:spcAft>
                        <a:buNone/>
                      </a:pPr>
                      <a:r>
                        <a:rPr lang="pt-BR" b="1"/>
                        <a:t>ITEM DE SUSTENTABILIDADE</a:t>
                      </a:r>
                      <a:endParaRPr b="1"/>
                    </a:p>
                  </a:txBody>
                  <a:tcPr marL="91425" marR="91425" marT="91425" marB="91425"/>
                </a:tc>
                <a:extLst>
                  <a:ext uri="{0D108BD9-81ED-4DB2-BD59-A6C34878D82A}">
                    <a16:rowId xmlns:a16="http://schemas.microsoft.com/office/drawing/2014/main" val="10000"/>
                  </a:ext>
                </a:extLst>
              </a:tr>
              <a:tr h="3532500">
                <a:tc>
                  <a:txBody>
                    <a:bodyPr/>
                    <a:lstStyle/>
                    <a:p>
                      <a:pPr marL="0" lvl="0" indent="0" algn="l" rtl="0">
                        <a:spcBef>
                          <a:spcPts val="0"/>
                        </a:spcBef>
                        <a:spcAft>
                          <a:spcPts val="0"/>
                        </a:spcAft>
                        <a:buNone/>
                      </a:pPr>
                      <a:r>
                        <a:rPr lang="pt-BR"/>
                        <a:t>CONCESSÃO ONEROSA DE ESPAÇO FÍSICO PARA EXPLORAÇÃO DO RESTAURANTE UNIVERSITÁRIO</a:t>
                      </a:r>
                      <a:endParaRPr/>
                    </a:p>
                  </a:txBody>
                  <a:tcPr marL="91425" marR="91425" marT="91425" marB="91425"/>
                </a:tc>
                <a:tc>
                  <a:txBody>
                    <a:bodyPr/>
                    <a:lstStyle/>
                    <a:p>
                      <a:pPr marL="179999" marR="355600" lvl="0" indent="0" algn="just" rtl="0">
                        <a:lnSpc>
                          <a:spcPct val="115000"/>
                        </a:lnSpc>
                        <a:spcBef>
                          <a:spcPts val="600"/>
                        </a:spcBef>
                        <a:spcAft>
                          <a:spcPts val="0"/>
                        </a:spcAft>
                        <a:buClr>
                          <a:schemeClr val="dk1"/>
                        </a:buClr>
                        <a:buSzPts val="1100"/>
                        <a:buFont typeface="Arial"/>
                        <a:buNone/>
                      </a:pPr>
                      <a:r>
                        <a:rPr lang="pt-BR" sz="1500" b="0" dirty="0">
                          <a:solidFill>
                            <a:schemeClr val="dk1"/>
                          </a:solidFill>
                          <a:latin typeface="Calibri"/>
                          <a:ea typeface="Calibri"/>
                          <a:cs typeface="Calibri"/>
                          <a:sym typeface="Calibri"/>
                        </a:rPr>
                        <a:t>Plano de Gerenciamento de Resíduos Sólidos (PGRS) dos resíduos gerados e obtidos na produção, armazenamento e fornecimento das refeições servidas no Restaurante Universitário, até 30 (trinta) dias após iniciadas as atividades do Restaurante Universitário. Este plano deverá contemplar o manejo dos resíduos gerados pela CESSIONÁRIA, desde a geração até a disposição final, de acordo com as legislações vigentes, contemplando, se necessário, um plano de ação a fim de atendê-las.</a:t>
                      </a:r>
                      <a:endParaRPr sz="1500" b="0" dirty="0">
                        <a:solidFill>
                          <a:schemeClr val="dk1"/>
                        </a:solidFill>
                        <a:latin typeface="Calibri"/>
                        <a:ea typeface="Calibri"/>
                        <a:cs typeface="Calibri"/>
                        <a:sym typeface="Calibri"/>
                      </a:endParaRPr>
                    </a:p>
                    <a:p>
                      <a:pPr marL="179999" marR="355600" lvl="0" indent="0" algn="just" rtl="0">
                        <a:lnSpc>
                          <a:spcPct val="115000"/>
                        </a:lnSpc>
                        <a:spcBef>
                          <a:spcPts val="600"/>
                        </a:spcBef>
                        <a:spcAft>
                          <a:spcPts val="0"/>
                        </a:spcAft>
                        <a:buNone/>
                      </a:pPr>
                      <a:r>
                        <a:rPr lang="pt-BR" sz="1500" b="0" dirty="0">
                          <a:solidFill>
                            <a:schemeClr val="dk1"/>
                          </a:solidFill>
                          <a:latin typeface="Calibri"/>
                          <a:ea typeface="Calibri"/>
                          <a:cs typeface="Calibri"/>
                          <a:sym typeface="Calibri"/>
                        </a:rPr>
                        <a:t>Atendimento  a critérios de qualidade ambiental e sustentabilidade, sobretudo os estabelecidos pelo art. 6º e seus incisos, da Instrução Normativa nº 01, de 19 de janeiro de 2010, do Ministério do Planejamento, Orçamento e Gestão –MPOG e também o que estabelece o Decreto nº 7.746, de 5 de junho de 2012, que estabelece critérios, práticas e diretrizes para a promoção do desenvolvimento nacional sustentável. </a:t>
                      </a:r>
                      <a:endParaRPr sz="1500" b="0" dirty="0">
                        <a:solidFill>
                          <a:schemeClr val="dk1"/>
                        </a:solidFill>
                        <a:latin typeface="Calibri"/>
                        <a:ea typeface="Calibri"/>
                        <a:cs typeface="Calibri"/>
                        <a:sym typeface="Calibri"/>
                      </a:endParaRPr>
                    </a:p>
                    <a:p>
                      <a:pPr marL="179999" marR="355600" lvl="0" indent="0" algn="just" rtl="0">
                        <a:lnSpc>
                          <a:spcPct val="115000"/>
                        </a:lnSpc>
                        <a:spcBef>
                          <a:spcPts val="600"/>
                        </a:spcBef>
                        <a:spcAft>
                          <a:spcPts val="0"/>
                        </a:spcAft>
                        <a:buClr>
                          <a:schemeClr val="dk1"/>
                        </a:buClr>
                        <a:buSzPts val="1100"/>
                        <a:buFont typeface="Arial"/>
                        <a:buNone/>
                      </a:pPr>
                      <a:r>
                        <a:rPr lang="pt-BR" b="0" dirty="0">
                          <a:solidFill>
                            <a:schemeClr val="dk1"/>
                          </a:solidFill>
                          <a:latin typeface="Calibri"/>
                          <a:ea typeface="Calibri"/>
                          <a:cs typeface="Calibri"/>
                          <a:sym typeface="Calibri"/>
                        </a:rPr>
                        <a:t>A aquisição dos produtos a serem utilizados na preparação das refeições pela CESSIONÁRIA será feita, preferencialmente dos produtores rurais da agricultura familiar e/ou oriundos de projetos da CEDENTE, quando por ela ofertados, respeitadas as condições de preço e qualidade dos demais fornecedores.</a:t>
                      </a:r>
                      <a:endParaRPr sz="1500" b="0" dirty="0">
                        <a:solidFill>
                          <a:schemeClr val="dk1"/>
                        </a:solidFill>
                        <a:latin typeface="Calibri"/>
                        <a:ea typeface="Calibri"/>
                        <a:cs typeface="Calibri"/>
                        <a:sym typeface="Calibri"/>
                      </a:endParaRPr>
                    </a:p>
                    <a:p>
                      <a:pPr marL="0" lvl="0" indent="0" algn="l" rtl="0">
                        <a:spcBef>
                          <a:spcPts val="600"/>
                        </a:spcBef>
                        <a:spcAft>
                          <a:spcPts val="0"/>
                        </a:spcAft>
                        <a:buNone/>
                      </a:pPr>
                      <a:endParaRPr dirty="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g146af0e12df_2_3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584" name="Google Shape;584;g146af0e12df_2_3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585" name="Google Shape;585;g146af0e12df_2_30"/>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586" name="Google Shape;586;g146af0e12df_2_30"/>
          <p:cNvSpPr txBox="1"/>
          <p:nvPr/>
        </p:nvSpPr>
        <p:spPr>
          <a:xfrm>
            <a:off x="253678" y="1985020"/>
            <a:ext cx="11221500" cy="53529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pt-BR" sz="2700" b="0" i="0" u="none" strike="noStrike" cap="none">
                <a:solidFill>
                  <a:schemeClr val="dk1"/>
                </a:solidFill>
                <a:latin typeface="Calibri"/>
                <a:ea typeface="Calibri"/>
                <a:cs typeface="Calibri"/>
                <a:sym typeface="Calibri"/>
              </a:rPr>
              <a:t>O contrato é um ajuste celebrado entre órgão ou entidade da Administração Pública e</a:t>
            </a:r>
            <a:r>
              <a:rPr lang="pt-BR" sz="2700">
                <a:solidFill>
                  <a:schemeClr val="dk1"/>
                </a:solidFill>
                <a:latin typeface="Calibri"/>
                <a:ea typeface="Calibri"/>
                <a:cs typeface="Calibri"/>
                <a:sym typeface="Calibri"/>
              </a:rPr>
              <a:t> </a:t>
            </a:r>
            <a:r>
              <a:rPr lang="pt-BR" sz="2700" b="0" i="0" u="none" strike="noStrike" cap="none">
                <a:solidFill>
                  <a:schemeClr val="dk1"/>
                </a:solidFill>
                <a:latin typeface="Calibri"/>
                <a:ea typeface="Calibri"/>
                <a:cs typeface="Calibri"/>
                <a:sym typeface="Calibri"/>
              </a:rPr>
              <a:t>particulares, por meio do qual se estabelece acordo de vontades, para formação de vínculo</a:t>
            </a:r>
            <a:r>
              <a:rPr lang="pt-BR" sz="2700">
                <a:solidFill>
                  <a:schemeClr val="dk1"/>
                </a:solidFill>
                <a:latin typeface="Calibri"/>
                <a:ea typeface="Calibri"/>
                <a:cs typeface="Calibri"/>
                <a:sym typeface="Calibri"/>
              </a:rPr>
              <a:t> </a:t>
            </a:r>
            <a:r>
              <a:rPr lang="pt-BR" sz="2700" b="0" i="0" u="none" strike="noStrike" cap="none">
                <a:solidFill>
                  <a:schemeClr val="dk1"/>
                </a:solidFill>
                <a:latin typeface="Calibri"/>
                <a:ea typeface="Calibri"/>
                <a:cs typeface="Calibri"/>
                <a:sym typeface="Calibri"/>
              </a:rPr>
              <a:t>e estipulação de obrigações recíprocas, sendo necessária a realização de licitação para</a:t>
            </a:r>
            <a:r>
              <a:rPr lang="pt-BR" sz="2700">
                <a:solidFill>
                  <a:schemeClr val="dk1"/>
                </a:solidFill>
                <a:latin typeface="Calibri"/>
                <a:ea typeface="Calibri"/>
                <a:cs typeface="Calibri"/>
                <a:sym typeface="Calibri"/>
              </a:rPr>
              <a:t> </a:t>
            </a:r>
            <a:r>
              <a:rPr lang="pt-BR" sz="2700" b="0" i="0" u="none" strike="noStrike" cap="none">
                <a:solidFill>
                  <a:schemeClr val="dk1"/>
                </a:solidFill>
                <a:latin typeface="Calibri"/>
                <a:ea typeface="Calibri"/>
                <a:cs typeface="Calibri"/>
                <a:sym typeface="Calibri"/>
              </a:rPr>
              <a:t>seleção da empresa ou a contratação direta por dispensa ou inexigibilidade.</a:t>
            </a: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pt-BR" sz="2700" b="0" i="0" u="none" strike="noStrike" cap="none">
                <a:solidFill>
                  <a:schemeClr val="dk1"/>
                </a:solidFill>
                <a:latin typeface="Calibri"/>
                <a:ea typeface="Calibri"/>
                <a:cs typeface="Calibri"/>
                <a:sym typeface="Calibri"/>
              </a:rPr>
              <a:t>A partir da seleção da empresa, providencia-se a formalização do contrato. A gestão</a:t>
            </a:r>
            <a:r>
              <a:rPr lang="pt-BR" sz="2700">
                <a:solidFill>
                  <a:schemeClr val="dk1"/>
                </a:solidFill>
                <a:latin typeface="Calibri"/>
                <a:ea typeface="Calibri"/>
                <a:cs typeface="Calibri"/>
                <a:sym typeface="Calibri"/>
              </a:rPr>
              <a:t> </a:t>
            </a:r>
            <a:r>
              <a:rPr lang="pt-BR" sz="2700" b="0" i="0" u="none" strike="noStrike" cap="none">
                <a:solidFill>
                  <a:schemeClr val="dk1"/>
                </a:solidFill>
                <a:latin typeface="Calibri"/>
                <a:ea typeface="Calibri"/>
                <a:cs typeface="Calibri"/>
                <a:sym typeface="Calibri"/>
              </a:rPr>
              <a:t>do contrato deve assegurar que o acordo estabelecido entre as partes transcorra como</a:t>
            </a:r>
            <a:r>
              <a:rPr lang="pt-BR" sz="2700">
                <a:solidFill>
                  <a:schemeClr val="dk1"/>
                </a:solidFill>
                <a:latin typeface="Calibri"/>
                <a:ea typeface="Calibri"/>
                <a:cs typeface="Calibri"/>
                <a:sym typeface="Calibri"/>
              </a:rPr>
              <a:t> </a:t>
            </a:r>
            <a:r>
              <a:rPr lang="pt-BR" sz="2700" b="0" i="0" u="none" strike="noStrike" cap="none">
                <a:solidFill>
                  <a:schemeClr val="dk1"/>
                </a:solidFill>
                <a:latin typeface="Calibri"/>
                <a:ea typeface="Calibri"/>
                <a:cs typeface="Calibri"/>
                <a:sym typeface="Calibri"/>
              </a:rPr>
              <a:t>previsto.</a:t>
            </a: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pt-BR" sz="2700" b="0" i="0" u="none" strike="noStrike" cap="none">
                <a:solidFill>
                  <a:schemeClr val="dk1"/>
                </a:solidFill>
                <a:latin typeface="Calibri"/>
                <a:ea typeface="Calibri"/>
                <a:cs typeface="Calibri"/>
                <a:sym typeface="Calibri"/>
              </a:rPr>
              <a:t>                     </a:t>
            </a:r>
            <a:endParaRPr/>
          </a:p>
        </p:txBody>
      </p:sp>
      <p:sp>
        <p:nvSpPr>
          <p:cNvPr id="587" name="Google Shape;587;g146af0e12df_2_30"/>
          <p:cNvSpPr txBox="1"/>
          <p:nvPr/>
        </p:nvSpPr>
        <p:spPr>
          <a:xfrm>
            <a:off x="2017150" y="723300"/>
            <a:ext cx="3736500" cy="75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4300" b="1"/>
              <a:t>CONTRATO</a:t>
            </a:r>
            <a:endParaRPr sz="4300" b="0" i="0" u="none" strike="noStrike" cap="none">
              <a:solidFill>
                <a:srgbClr val="000000"/>
              </a:solidFill>
              <a:latin typeface="Arial"/>
              <a:ea typeface="Arial"/>
              <a:cs typeface="Arial"/>
              <a:sym typeface="Arial"/>
            </a:endParaRPr>
          </a:p>
        </p:txBody>
      </p:sp>
      <p:pic>
        <p:nvPicPr>
          <p:cNvPr id="588" name="Google Shape;588;g146af0e12df_2_30"/>
          <p:cNvPicPr preferRelativeResize="0"/>
          <p:nvPr/>
        </p:nvPicPr>
        <p:blipFill>
          <a:blip r:embed="rId4">
            <a:alphaModFix/>
          </a:blip>
          <a:stretch>
            <a:fillRect/>
          </a:stretch>
        </p:blipFill>
        <p:spPr>
          <a:xfrm>
            <a:off x="253675" y="325775"/>
            <a:ext cx="1551585" cy="15492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g146af0e12df_2_5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594" name="Google Shape;594;g146af0e12df_2_5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595" name="Google Shape;595;g146af0e12df_2_58"/>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596" name="Google Shape;596;g146af0e12df_2_58"/>
          <p:cNvSpPr txBox="1"/>
          <p:nvPr/>
        </p:nvSpPr>
        <p:spPr>
          <a:xfrm>
            <a:off x="529203" y="952270"/>
            <a:ext cx="11221500" cy="53529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pt-BR" sz="2700">
                <a:solidFill>
                  <a:schemeClr val="dk1"/>
                </a:solidFill>
                <a:latin typeface="Calibri"/>
                <a:ea typeface="Calibri"/>
                <a:cs typeface="Calibri"/>
                <a:sym typeface="Calibri"/>
              </a:rPr>
              <a:t>Os seis tipos de contratos no âmbito da administração da UFMS são:</a:t>
            </a: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pt-BR" sz="2700" b="1">
                <a:solidFill>
                  <a:schemeClr val="dk1"/>
                </a:solidFill>
                <a:latin typeface="Calibri"/>
                <a:ea typeface="Calibri"/>
                <a:cs typeface="Calibri"/>
                <a:sym typeface="Calibri"/>
              </a:rPr>
              <a:t>Contrato de prestação de serviços em geral:</a:t>
            </a:r>
            <a:r>
              <a:rPr lang="pt-BR" sz="2700">
                <a:solidFill>
                  <a:schemeClr val="dk1"/>
                </a:solidFill>
                <a:latin typeface="Calibri"/>
                <a:ea typeface="Calibri"/>
                <a:cs typeface="Calibri"/>
                <a:sym typeface="Calibri"/>
              </a:rPr>
              <a:t> ajuste firmado entre a UFMS e particulares, no qual a UFMS figura como contratante de serviços a serem remunerados à empresa contratada, após a efetiva execução dos serviços nas condições estabelecidas no instrumento jurídico e no Termo de Referência, tais como demolição, conserto, instalação, montagem, operação, conservação, reparação, adaptação, manutenção, transporte, locação de bens, publicidade, seguro ou trabalhos técnico-profissionais, etc.;</a:t>
            </a: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pt-BR" sz="2700" b="0" i="0" u="none" strike="noStrike" cap="none">
                <a:solidFill>
                  <a:schemeClr val="dk1"/>
                </a:solidFill>
                <a:latin typeface="Calibri"/>
                <a:ea typeface="Calibri"/>
                <a:cs typeface="Calibri"/>
                <a:sym typeface="Calibri"/>
              </a:rPr>
              <a:t>                                                              </a:t>
            </a:r>
            <a:endParaRPr/>
          </a:p>
        </p:txBody>
      </p:sp>
      <p:sp>
        <p:nvSpPr>
          <p:cNvPr id="597" name="Google Shape;597;g146af0e12df_2_58"/>
          <p:cNvSpPr txBox="1"/>
          <p:nvPr/>
        </p:nvSpPr>
        <p:spPr>
          <a:xfrm>
            <a:off x="529194" y="416450"/>
            <a:ext cx="31257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2000" b="1"/>
              <a:t>TIPOS DE CONTRATOS</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146af0e12df_2_69"/>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603" name="Google Shape;603;g146af0e12df_2_6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604" name="Google Shape;604;g146af0e12df_2_69"/>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605" name="Google Shape;605;g146af0e12df_2_69"/>
          <p:cNvSpPr txBox="1"/>
          <p:nvPr/>
        </p:nvSpPr>
        <p:spPr>
          <a:xfrm>
            <a:off x="529200" y="498775"/>
            <a:ext cx="11221500" cy="58065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pt-BR" sz="2700" b="1">
                <a:solidFill>
                  <a:schemeClr val="dk1"/>
                </a:solidFill>
                <a:latin typeface="Calibri"/>
                <a:ea typeface="Calibri"/>
                <a:cs typeface="Calibri"/>
                <a:sym typeface="Calibri"/>
              </a:rPr>
              <a:t>Contrato de arrecadação/concessão:</a:t>
            </a:r>
            <a:r>
              <a:rPr lang="pt-BR" sz="2700">
                <a:solidFill>
                  <a:schemeClr val="dk1"/>
                </a:solidFill>
                <a:latin typeface="Calibri"/>
                <a:ea typeface="Calibri"/>
                <a:cs typeface="Calibri"/>
                <a:sym typeface="Calibri"/>
              </a:rPr>
              <a:t> ajuste firmado entre a UFMS e particulares (público/privado), no qual a UFMS figura como Contratada ou Concedente decorrente da concessão de uso de espaço físico a terceiros, para exploração de serviços, mediante pagamento à conta única da União, nas condições estabelecidas no Contrato de Concessão de Uso, tais como cantinas/lanchonete, reprografia, agências bancárias, etc.;</a:t>
            </a: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pt-BR" sz="2700" b="1">
                <a:solidFill>
                  <a:schemeClr val="dk1"/>
                </a:solidFill>
                <a:latin typeface="Calibri"/>
                <a:ea typeface="Calibri"/>
                <a:cs typeface="Calibri"/>
                <a:sym typeface="Calibri"/>
              </a:rPr>
              <a:t>Contrato de serviços com dedicação exclusiva de mão de obra:</a:t>
            </a:r>
            <a:r>
              <a:rPr lang="pt-BR" sz="2700">
                <a:solidFill>
                  <a:schemeClr val="dk1"/>
                </a:solidFill>
                <a:latin typeface="Calibri"/>
                <a:ea typeface="Calibri"/>
                <a:cs typeface="Calibri"/>
                <a:sym typeface="Calibri"/>
              </a:rPr>
              <a:t> ajuste firmado</a:t>
            </a: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pt-BR" sz="2700">
                <a:solidFill>
                  <a:schemeClr val="dk1"/>
                </a:solidFill>
                <a:latin typeface="Calibri"/>
                <a:ea typeface="Calibri"/>
                <a:cs typeface="Calibri"/>
                <a:sym typeface="Calibri"/>
              </a:rPr>
              <a:t>entre a UFMS e particular, em que, por via de regra, os empregados da contratada são alocados para trabalhar continuamente nas dependências da Instituição, muitas vezes com dedicação exclusiva. A execução dos serviços segue uma rotina específica estabelecida e supervisionada pelo órgão. São os contratos típicos de “terceirização” (limpeza, vigilância, apoio administra-</a:t>
            </a: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pt-BR" sz="2700">
                <a:solidFill>
                  <a:schemeClr val="dk1"/>
                </a:solidFill>
                <a:latin typeface="Calibri"/>
                <a:ea typeface="Calibri"/>
                <a:cs typeface="Calibri"/>
                <a:sym typeface="Calibri"/>
              </a:rPr>
              <a:t>tivo, etc.);</a:t>
            </a: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pt-BR" sz="2700" b="0" i="0" u="none" strike="noStrike" cap="none">
                <a:solidFill>
                  <a:schemeClr val="dk1"/>
                </a:solidFill>
                <a:latin typeface="Calibri"/>
                <a:ea typeface="Calibri"/>
                <a:cs typeface="Calibri"/>
                <a:sym typeface="Calibri"/>
              </a:rPr>
              <a: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g146af0e12df_2_81"/>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611" name="Google Shape;611;g146af0e12df_2_8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612" name="Google Shape;612;g146af0e12df_2_81"/>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613" name="Google Shape;613;g146af0e12df_2_81"/>
          <p:cNvSpPr txBox="1"/>
          <p:nvPr/>
        </p:nvSpPr>
        <p:spPr>
          <a:xfrm>
            <a:off x="485250" y="872850"/>
            <a:ext cx="11221500" cy="58065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pt-BR" sz="2700" b="1">
                <a:solidFill>
                  <a:schemeClr val="dk1"/>
                </a:solidFill>
                <a:latin typeface="Calibri"/>
                <a:ea typeface="Calibri"/>
                <a:cs typeface="Calibri"/>
                <a:sym typeface="Calibri"/>
              </a:rPr>
              <a:t>Contrato de obras: </a:t>
            </a:r>
            <a:r>
              <a:rPr lang="pt-BR" sz="2700">
                <a:solidFill>
                  <a:schemeClr val="dk1"/>
                </a:solidFill>
                <a:latin typeface="Calibri"/>
                <a:ea typeface="Calibri"/>
                <a:cs typeface="Calibri"/>
                <a:sym typeface="Calibri"/>
              </a:rPr>
              <a:t>ajuste firmado entre a UFMS e empresa de engenharia, para execução de serviço de construção, reforma, fabricação, recuperação ou ampliação, realizada por execução indireta; e</a:t>
            </a: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700" b="1">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pt-BR" sz="2700" b="1">
                <a:solidFill>
                  <a:schemeClr val="dk1"/>
                </a:solidFill>
                <a:latin typeface="Calibri"/>
                <a:ea typeface="Calibri"/>
                <a:cs typeface="Calibri"/>
                <a:sym typeface="Calibri"/>
              </a:rPr>
              <a:t>Contrato de prestação de serviços de tecnologia da informação: </a:t>
            </a:r>
            <a:r>
              <a:rPr lang="pt-BR" sz="2700">
                <a:solidFill>
                  <a:schemeClr val="dk1"/>
                </a:solidFill>
                <a:latin typeface="Calibri"/>
                <a:ea typeface="Calibri"/>
                <a:cs typeface="Calibri"/>
                <a:sym typeface="Calibri"/>
              </a:rPr>
              <a:t>ajuste firmado entre a UFMS e particular, para contratação de Soluções de Tecnologia da Informação, de acordo com as especificações contidas no Termo de Referência ou Projeto Básico elaborado pela Equipe de Planejamento e Contratação.</a:t>
            </a: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700" b="1">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pt-BR" sz="2700" b="0" i="0" u="none" strike="noStrike" cap="none">
                <a:solidFill>
                  <a:schemeClr val="dk1"/>
                </a:solidFill>
                <a:latin typeface="Calibri"/>
                <a:ea typeface="Calibri"/>
                <a:cs typeface="Calibri"/>
                <a:sym typeface="Calibri"/>
              </a:rPr>
              <a:t>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g1470d6bca92_0_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619" name="Google Shape;619;g1470d6bca92_0_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620" name="Google Shape;620;g1470d6bca92_0_0"/>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621" name="Google Shape;621;g1470d6bca92_0_0"/>
          <p:cNvSpPr txBox="1"/>
          <p:nvPr/>
        </p:nvSpPr>
        <p:spPr>
          <a:xfrm>
            <a:off x="485250" y="872850"/>
            <a:ext cx="11221500" cy="58065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pt-BR" sz="2700" b="1">
                <a:solidFill>
                  <a:schemeClr val="dk1"/>
                </a:solidFill>
                <a:latin typeface="Calibri"/>
                <a:ea typeface="Calibri"/>
                <a:cs typeface="Calibri"/>
                <a:sym typeface="Calibri"/>
              </a:rPr>
              <a:t>Contrato com Fundação de Apoio:</a:t>
            </a:r>
            <a:r>
              <a:rPr lang="pt-BR" sz="2700">
                <a:solidFill>
                  <a:schemeClr val="dk1"/>
                </a:solidFill>
                <a:latin typeface="Calibri"/>
                <a:ea typeface="Calibri"/>
                <a:cs typeface="Calibri"/>
                <a:sym typeface="Calibri"/>
              </a:rPr>
              <a:t> ajuste firmado entre a UFMS e Fundação de Apoio credenciada, no qual a UFMS figura como contratante da prestação de serviços de gestão administrativa e financeira necessários à consecução de Projetos de Ensino, Pesquisa, Extensão, empreendedorismo, inovação tecnológica e desenvolvimento institucional, a serem executados nas condições estabelecidas no Instrumento Jurídico e no Plano de Trabalho, cujo pagamento pela prestação dos serviços se dá por meio de ressarcimento das despesas operacionais e administrativas da Fundação de Apoio.</a:t>
            </a: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700" b="1">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pt-BR" sz="2700" b="0" i="0" u="none" strike="noStrike" cap="none">
                <a:solidFill>
                  <a:schemeClr val="dk1"/>
                </a:solidFill>
                <a:latin typeface="Calibri"/>
                <a:ea typeface="Calibri"/>
                <a:cs typeface="Calibri"/>
                <a:sym typeface="Calibri"/>
              </a:rPr>
              <a:t>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g146af0e12df_2_9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627" name="Google Shape;627;g146af0e12df_2_9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628" name="Google Shape;628;g146af0e12df_2_90"/>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629" name="Google Shape;629;g146af0e12df_2_90"/>
          <p:cNvSpPr txBox="1"/>
          <p:nvPr/>
        </p:nvSpPr>
        <p:spPr>
          <a:xfrm>
            <a:off x="485250" y="1122375"/>
            <a:ext cx="11221500" cy="58065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pt-BR" sz="2700">
                <a:solidFill>
                  <a:schemeClr val="dk1"/>
                </a:solidFill>
                <a:latin typeface="Calibri"/>
                <a:ea typeface="Calibri"/>
                <a:cs typeface="Calibri"/>
                <a:sym typeface="Calibri"/>
              </a:rPr>
              <a:t>Conforme previsto na Instrução Normativa nº 5, DE 25 DE MAIO DE 2017: </a:t>
            </a: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pt-BR" sz="2700" i="1">
                <a:solidFill>
                  <a:schemeClr val="dk1"/>
                </a:solidFill>
                <a:latin typeface="Calibri"/>
                <a:ea typeface="Calibri"/>
                <a:cs typeface="Calibri"/>
                <a:sym typeface="Calibri"/>
              </a:rPr>
              <a:t>Art. 15. Os serviços prestados de </a:t>
            </a:r>
            <a:r>
              <a:rPr lang="pt-BR" sz="2700" b="1" i="1">
                <a:solidFill>
                  <a:schemeClr val="dk1"/>
                </a:solidFill>
                <a:latin typeface="Calibri"/>
                <a:ea typeface="Calibri"/>
                <a:cs typeface="Calibri"/>
                <a:sym typeface="Calibri"/>
              </a:rPr>
              <a:t>forma contínua</a:t>
            </a:r>
            <a:r>
              <a:rPr lang="pt-BR" sz="2700" i="1">
                <a:solidFill>
                  <a:schemeClr val="dk1"/>
                </a:solidFill>
                <a:latin typeface="Calibri"/>
                <a:ea typeface="Calibri"/>
                <a:cs typeface="Calibri"/>
                <a:sym typeface="Calibri"/>
              </a:rPr>
              <a:t> são aqueles que, pela sua essencialidade, visam atender à necessidade pública de forma permanente e contínua, por mais de um exercício financeiro, assegurando a integridade do patrimônio público ou o funcionamento das atividades finalísticas do órgão ou entidade, de modo que sua interrupção possa comprometer a prestação de um serviço público ou o cumprimento da missão institucional.</a:t>
            </a:r>
            <a:endParaRPr sz="2700" i="1">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pt-BR" sz="2700" i="1">
                <a:solidFill>
                  <a:schemeClr val="dk1"/>
                </a:solidFill>
                <a:latin typeface="Calibri"/>
                <a:ea typeface="Calibri"/>
                <a:cs typeface="Calibri"/>
                <a:sym typeface="Calibri"/>
              </a:rPr>
              <a:t>Parágrafo único. A contratação de serviços prestados de forma contínua deverá observar os prazos previstos no art. 57 da Lei nº 8.666, de 1993.</a:t>
            </a:r>
            <a:endParaRPr sz="2700" i="1">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700" i="1">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pt-BR" sz="2700">
                <a:solidFill>
                  <a:schemeClr val="dk1"/>
                </a:solidFill>
                <a:latin typeface="Calibri"/>
                <a:ea typeface="Calibri"/>
                <a:cs typeface="Calibri"/>
                <a:sym typeface="Calibri"/>
              </a:rPr>
              <a:t>Exemplo: vigilância, limpeza e asseio, apoio administrativo e operacional, etc.</a:t>
            </a: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700" b="1">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pt-BR" sz="2700" b="0" i="0" u="none" strike="noStrike" cap="none">
                <a:solidFill>
                  <a:schemeClr val="dk1"/>
                </a:solidFill>
                <a:latin typeface="Calibri"/>
                <a:ea typeface="Calibri"/>
                <a:cs typeface="Calibri"/>
                <a:sym typeface="Calibri"/>
              </a:rPr>
              <a:t>                                                        </a:t>
            </a:r>
            <a:endParaRPr/>
          </a:p>
        </p:txBody>
      </p:sp>
      <p:sp>
        <p:nvSpPr>
          <p:cNvPr id="630" name="Google Shape;630;g146af0e12df_2_90"/>
          <p:cNvSpPr txBox="1"/>
          <p:nvPr/>
        </p:nvSpPr>
        <p:spPr>
          <a:xfrm>
            <a:off x="485241" y="526100"/>
            <a:ext cx="108534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2100" b="1"/>
              <a:t>FORMAS DE PRESTAÇÃO DE SERVIÇOS - FORMA CONTÍNUA E NÃO CONTÍNUA</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g146af0e12df_2_10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636" name="Google Shape;636;g146af0e12df_2_10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637" name="Google Shape;637;g146af0e12df_2_102"/>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638" name="Google Shape;638;g146af0e12df_2_102"/>
          <p:cNvSpPr txBox="1"/>
          <p:nvPr/>
        </p:nvSpPr>
        <p:spPr>
          <a:xfrm>
            <a:off x="485250" y="1870525"/>
            <a:ext cx="11221500" cy="58065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pt-BR" sz="2700" i="1">
                <a:solidFill>
                  <a:schemeClr val="dk1"/>
                </a:solidFill>
                <a:latin typeface="Calibri"/>
                <a:ea typeface="Calibri"/>
                <a:cs typeface="Calibri"/>
                <a:sym typeface="Calibri"/>
              </a:rPr>
              <a:t>Art. 16. Os serviços considerados </a:t>
            </a:r>
            <a:r>
              <a:rPr lang="pt-BR" sz="2700" b="1" i="1">
                <a:solidFill>
                  <a:schemeClr val="dk1"/>
                </a:solidFill>
                <a:latin typeface="Calibri"/>
                <a:ea typeface="Calibri"/>
                <a:cs typeface="Calibri"/>
                <a:sym typeface="Calibri"/>
              </a:rPr>
              <a:t>não continuados ou contratados por escopo</a:t>
            </a:r>
            <a:r>
              <a:rPr lang="pt-BR" sz="2700" i="1">
                <a:solidFill>
                  <a:schemeClr val="dk1"/>
                </a:solidFill>
                <a:latin typeface="Calibri"/>
                <a:ea typeface="Calibri"/>
                <a:cs typeface="Calibri"/>
                <a:sym typeface="Calibri"/>
              </a:rPr>
              <a:t> são aqueles que impõem aos contratados o dever de realizar a prestação de um serviço específico em um período predeterminado, podendo ser prorrogado, desde que justificadamente, pelo prazo necessário à conclusão do objeto, observadas as hipóteses previstas no § 1º do art. 57 da Lei nº 8.666, de 1993.</a:t>
            </a:r>
            <a:endParaRPr sz="2700" i="1">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700" b="1">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pt-BR" sz="2700" b="0" i="0" u="none" strike="noStrike" cap="none">
                <a:solidFill>
                  <a:schemeClr val="dk1"/>
                </a:solidFill>
                <a:latin typeface="Calibri"/>
                <a:ea typeface="Calibri"/>
                <a:cs typeface="Calibri"/>
                <a:sym typeface="Calibri"/>
              </a:rPr>
              <a:t> </a:t>
            </a:r>
            <a:r>
              <a:rPr lang="pt-BR" sz="2700">
                <a:solidFill>
                  <a:schemeClr val="dk1"/>
                </a:solidFill>
                <a:latin typeface="Calibri"/>
                <a:ea typeface="Calibri"/>
                <a:cs typeface="Calibri"/>
                <a:sym typeface="Calibri"/>
              </a:rPr>
              <a:t>Exemplos: obra, manutenção pontual de equipamento , etc.</a:t>
            </a:r>
            <a:r>
              <a:rPr lang="pt-BR" sz="2700" b="0" i="0" u="none" strike="noStrike" cap="none">
                <a:solidFill>
                  <a:schemeClr val="dk1"/>
                </a:solidFill>
                <a:latin typeface="Calibri"/>
                <a:ea typeface="Calibri"/>
                <a:cs typeface="Calibri"/>
                <a:sym typeface="Calibri"/>
              </a:rPr>
              <a:t>                                                     </a:t>
            </a:r>
            <a:endParaRPr/>
          </a:p>
        </p:txBody>
      </p:sp>
      <p:sp>
        <p:nvSpPr>
          <p:cNvPr id="639" name="Google Shape;639;g146af0e12df_2_102"/>
          <p:cNvSpPr txBox="1"/>
          <p:nvPr/>
        </p:nvSpPr>
        <p:spPr>
          <a:xfrm>
            <a:off x="485241" y="526100"/>
            <a:ext cx="108534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2100" b="1"/>
              <a:t>FORMAS DE PRESTAÇÃO DE SERVIÇOS - FORMA CONTÍNUA E NÃO CONTÍNUA</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g1470d6bca92_0_17"/>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645" name="Google Shape;645;g1470d6bca92_0_1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646" name="Google Shape;646;g1470d6bca92_0_17"/>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647" name="Google Shape;647;g1470d6bca92_0_17"/>
          <p:cNvSpPr txBox="1"/>
          <p:nvPr/>
        </p:nvSpPr>
        <p:spPr>
          <a:xfrm>
            <a:off x="529203" y="952270"/>
            <a:ext cx="11221500" cy="53529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pt-BR" sz="2700">
                <a:solidFill>
                  <a:schemeClr val="dk1"/>
                </a:solidFill>
                <a:latin typeface="Calibri"/>
                <a:ea typeface="Calibri"/>
                <a:cs typeface="Calibri"/>
                <a:sym typeface="Calibri"/>
              </a:rPr>
              <a:t>O Gestor de Contrato e Fiscais, bem como seus substitutos, deverão ser formalmente designados até a data de início da execução contratual, e, preferencialmente, constar as respectivas indicações no processo administrativo.</a:t>
            </a: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pt-BR" sz="2700">
                <a:solidFill>
                  <a:schemeClr val="dk1"/>
                </a:solidFill>
                <a:latin typeface="Calibri"/>
                <a:ea typeface="Calibri"/>
                <a:cs typeface="Calibri"/>
                <a:sym typeface="Calibri"/>
              </a:rPr>
              <a:t>Caberá à Unidade requisitante a indicação de servidores que atuarão como Gestor do Contrato e Fiscais, além de seus substitutos, sendo designados pela autoridade competente para a assinatura do contrato por meio de Portaria.</a:t>
            </a: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pt-BR" sz="2700" b="0" i="0" u="none" strike="noStrike" cap="none">
                <a:solidFill>
                  <a:schemeClr val="dk1"/>
                </a:solidFill>
                <a:latin typeface="Calibri"/>
                <a:ea typeface="Calibri"/>
                <a:cs typeface="Calibri"/>
                <a:sym typeface="Calibri"/>
              </a:rPr>
              <a:t>  </a:t>
            </a: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pt-BR" sz="2700">
                <a:solidFill>
                  <a:schemeClr val="dk1"/>
                </a:solidFill>
                <a:latin typeface="Calibri"/>
                <a:ea typeface="Calibri"/>
                <a:cs typeface="Calibri"/>
                <a:sym typeface="Calibri"/>
              </a:rPr>
              <a:t>O exercício da gestão/fiscalização de contratos consiste em obrigação adicional dos servidores da UFMS.</a:t>
            </a: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pt-BR" sz="2700" b="0" i="0" u="none" strike="noStrike" cap="none">
                <a:solidFill>
                  <a:schemeClr val="dk1"/>
                </a:solidFill>
                <a:latin typeface="Calibri"/>
                <a:ea typeface="Calibri"/>
                <a:cs typeface="Calibri"/>
                <a:sym typeface="Calibri"/>
              </a:rPr>
              <a:t>                                                           </a:t>
            </a:r>
            <a:endParaRPr/>
          </a:p>
        </p:txBody>
      </p:sp>
      <p:sp>
        <p:nvSpPr>
          <p:cNvPr id="648" name="Google Shape;648;g1470d6bca92_0_17"/>
          <p:cNvSpPr txBox="1"/>
          <p:nvPr/>
        </p:nvSpPr>
        <p:spPr>
          <a:xfrm>
            <a:off x="485241" y="526100"/>
            <a:ext cx="108534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2100" b="1"/>
              <a:t>GESTÃO E FISCALIZAÇÃO DE CONTRATOS</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384a485e20_14_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115" name="Google Shape;115;g1384a485e20_14_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116" name="Google Shape;116;g1384a485e20_14_0"/>
          <p:cNvPicPr preferRelativeResize="0"/>
          <p:nvPr/>
        </p:nvPicPr>
        <p:blipFill rotWithShape="1">
          <a:blip r:embed="rId3">
            <a:alphaModFix/>
          </a:blip>
          <a:srcRect/>
          <a:stretch/>
        </p:blipFill>
        <p:spPr>
          <a:xfrm>
            <a:off x="0" y="0"/>
            <a:ext cx="12192001" cy="6858000"/>
          </a:xfrm>
          <a:prstGeom prst="rect">
            <a:avLst/>
          </a:prstGeom>
          <a:noFill/>
          <a:ln>
            <a:noFill/>
          </a:ln>
        </p:spPr>
      </p:pic>
      <p:pic>
        <p:nvPicPr>
          <p:cNvPr id="117" name="Google Shape;117;g1384a485e20_14_0"/>
          <p:cNvPicPr preferRelativeResize="0"/>
          <p:nvPr/>
        </p:nvPicPr>
        <p:blipFill rotWithShape="1">
          <a:blip r:embed="rId4">
            <a:alphaModFix/>
          </a:blip>
          <a:srcRect/>
          <a:stretch/>
        </p:blipFill>
        <p:spPr>
          <a:xfrm>
            <a:off x="-4953" y="5253563"/>
            <a:ext cx="2272034" cy="1367941"/>
          </a:xfrm>
          <a:prstGeom prst="rect">
            <a:avLst/>
          </a:prstGeom>
          <a:noFill/>
          <a:ln>
            <a:noFill/>
          </a:ln>
        </p:spPr>
      </p:pic>
      <p:pic>
        <p:nvPicPr>
          <p:cNvPr id="118" name="Google Shape;118;g1384a485e20_14_0" descr="C:\Users\halissonrafael\OneDrive\Área de Trabalho\Fotos\Lixeiras.jpeg"/>
          <p:cNvPicPr preferRelativeResize="0"/>
          <p:nvPr/>
        </p:nvPicPr>
        <p:blipFill rotWithShape="1">
          <a:blip r:embed="rId5">
            <a:alphaModFix/>
          </a:blip>
          <a:srcRect/>
          <a:stretch/>
        </p:blipFill>
        <p:spPr>
          <a:xfrm>
            <a:off x="2482011" y="5253563"/>
            <a:ext cx="2330506" cy="1367941"/>
          </a:xfrm>
          <a:prstGeom prst="rect">
            <a:avLst/>
          </a:prstGeom>
          <a:noFill/>
          <a:ln>
            <a:noFill/>
          </a:ln>
        </p:spPr>
      </p:pic>
      <p:pic>
        <p:nvPicPr>
          <p:cNvPr id="119" name="Google Shape;119;g1384a485e20_14_0"/>
          <p:cNvPicPr preferRelativeResize="0"/>
          <p:nvPr/>
        </p:nvPicPr>
        <p:blipFill rotWithShape="1">
          <a:blip r:embed="rId6">
            <a:alphaModFix/>
          </a:blip>
          <a:srcRect/>
          <a:stretch/>
        </p:blipFill>
        <p:spPr>
          <a:xfrm>
            <a:off x="4982568" y="5252204"/>
            <a:ext cx="1991888" cy="1369301"/>
          </a:xfrm>
          <a:prstGeom prst="rect">
            <a:avLst/>
          </a:prstGeom>
          <a:noFill/>
          <a:ln>
            <a:noFill/>
          </a:ln>
        </p:spPr>
      </p:pic>
      <p:pic>
        <p:nvPicPr>
          <p:cNvPr id="120" name="Google Shape;120;g1384a485e20_14_0"/>
          <p:cNvPicPr preferRelativeResize="0"/>
          <p:nvPr/>
        </p:nvPicPr>
        <p:blipFill rotWithShape="1">
          <a:blip r:embed="rId7">
            <a:alphaModFix/>
          </a:blip>
          <a:srcRect/>
          <a:stretch/>
        </p:blipFill>
        <p:spPr>
          <a:xfrm>
            <a:off x="7102758" y="5252204"/>
            <a:ext cx="1598320" cy="1373130"/>
          </a:xfrm>
          <a:prstGeom prst="rect">
            <a:avLst/>
          </a:prstGeom>
          <a:noFill/>
          <a:ln>
            <a:noFill/>
          </a:ln>
        </p:spPr>
      </p:pic>
      <p:pic>
        <p:nvPicPr>
          <p:cNvPr id="121" name="Google Shape;121;g1384a485e20_14_0" descr="C:\Users\halissonrafael\OneDrive\Área de Trabalho\Fotos\WhatsApp Image 2020-05-09 at 12.52.10.jpeg"/>
          <p:cNvPicPr preferRelativeResize="0"/>
          <p:nvPr/>
        </p:nvPicPr>
        <p:blipFill rotWithShape="1">
          <a:blip r:embed="rId8">
            <a:alphaModFix/>
          </a:blip>
          <a:srcRect/>
          <a:stretch/>
        </p:blipFill>
        <p:spPr>
          <a:xfrm>
            <a:off x="8829380" y="5255943"/>
            <a:ext cx="2248492" cy="1367418"/>
          </a:xfrm>
          <a:prstGeom prst="rect">
            <a:avLst/>
          </a:prstGeom>
          <a:noFill/>
          <a:ln>
            <a:noFill/>
          </a:ln>
        </p:spPr>
      </p:pic>
      <p:sp>
        <p:nvSpPr>
          <p:cNvPr id="122" name="Google Shape;122;g1384a485e20_14_0"/>
          <p:cNvSpPr txBox="1"/>
          <p:nvPr/>
        </p:nvSpPr>
        <p:spPr>
          <a:xfrm>
            <a:off x="580575" y="1178150"/>
            <a:ext cx="11104200" cy="69573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0000"/>
              </a:lnSpc>
              <a:spcBef>
                <a:spcPts val="0"/>
              </a:spcBef>
              <a:spcAft>
                <a:spcPts val="0"/>
              </a:spcAft>
              <a:buSzPts val="1800"/>
              <a:buChar char="-"/>
            </a:pPr>
            <a:r>
              <a:rPr lang="pt-BR" sz="1800"/>
              <a:t>Reagentes</a:t>
            </a:r>
            <a:endParaRPr sz="1800"/>
          </a:p>
          <a:p>
            <a:pPr marL="457200" marR="0" lvl="0" indent="-342900" algn="l" rtl="0">
              <a:lnSpc>
                <a:spcPct val="100000"/>
              </a:lnSpc>
              <a:spcBef>
                <a:spcPts val="0"/>
              </a:spcBef>
              <a:spcAft>
                <a:spcPts val="0"/>
              </a:spcAft>
              <a:buSzPts val="1800"/>
              <a:buChar char="-"/>
            </a:pPr>
            <a:r>
              <a:rPr lang="pt-BR" sz="1800"/>
              <a:t>Produtos de Limpeza e higiene</a:t>
            </a:r>
            <a:endParaRPr sz="1800"/>
          </a:p>
          <a:p>
            <a:pPr marL="457200" marR="0" lvl="0" indent="-342900" algn="l" rtl="0">
              <a:lnSpc>
                <a:spcPct val="100000"/>
              </a:lnSpc>
              <a:spcBef>
                <a:spcPts val="0"/>
              </a:spcBef>
              <a:spcAft>
                <a:spcPts val="0"/>
              </a:spcAft>
              <a:buSzPts val="1800"/>
              <a:buChar char="-"/>
            </a:pPr>
            <a:r>
              <a:rPr lang="pt-BR" sz="1800"/>
              <a:t>Copa e Cozinha</a:t>
            </a:r>
            <a:endParaRPr sz="1800"/>
          </a:p>
          <a:p>
            <a:pPr marL="457200" marR="0" lvl="0" indent="-342900" algn="l" rtl="0">
              <a:lnSpc>
                <a:spcPct val="100000"/>
              </a:lnSpc>
              <a:spcBef>
                <a:spcPts val="0"/>
              </a:spcBef>
              <a:spcAft>
                <a:spcPts val="0"/>
              </a:spcAft>
              <a:buSzPts val="1800"/>
              <a:buChar char="-"/>
            </a:pPr>
            <a:r>
              <a:rPr lang="pt-BR" sz="1800"/>
              <a:t>Aquisição GLP</a:t>
            </a:r>
            <a:endParaRPr sz="1800"/>
          </a:p>
          <a:p>
            <a:pPr marL="457200" marR="0" lvl="0" indent="-342900" algn="l" rtl="0">
              <a:lnSpc>
                <a:spcPct val="100000"/>
              </a:lnSpc>
              <a:spcBef>
                <a:spcPts val="0"/>
              </a:spcBef>
              <a:spcAft>
                <a:spcPts val="0"/>
              </a:spcAft>
              <a:buSzPts val="1800"/>
              <a:buChar char="-"/>
            </a:pPr>
            <a:r>
              <a:rPr lang="pt-BR" sz="1800"/>
              <a:t>Materiais veterinário, pesca, caça, zootécnico</a:t>
            </a:r>
            <a:endParaRPr sz="1800"/>
          </a:p>
          <a:p>
            <a:pPr marL="457200" marR="0" lvl="0" indent="-342900" algn="l" rtl="0">
              <a:lnSpc>
                <a:spcPct val="100000"/>
              </a:lnSpc>
              <a:spcBef>
                <a:spcPts val="0"/>
              </a:spcBef>
              <a:spcAft>
                <a:spcPts val="0"/>
              </a:spcAft>
              <a:buSzPts val="1800"/>
              <a:buChar char="-"/>
            </a:pPr>
            <a:r>
              <a:rPr lang="pt-BR" sz="1800"/>
              <a:t>Materiais farmacológicos </a:t>
            </a:r>
            <a:endParaRPr sz="1800"/>
          </a:p>
          <a:p>
            <a:pPr marL="457200" marR="0" lvl="0" indent="-342900" algn="l" rtl="0">
              <a:lnSpc>
                <a:spcPct val="100000"/>
              </a:lnSpc>
              <a:spcBef>
                <a:spcPts val="0"/>
              </a:spcBef>
              <a:spcAft>
                <a:spcPts val="0"/>
              </a:spcAft>
              <a:buSzPts val="1800"/>
              <a:buChar char="-"/>
            </a:pPr>
            <a:r>
              <a:rPr lang="pt-BR" sz="1800"/>
              <a:t>Materiais e Equipamentos esportivos</a:t>
            </a:r>
            <a:endParaRPr sz="1800"/>
          </a:p>
          <a:p>
            <a:pPr marL="457200" marR="0" lvl="0" indent="-342900" algn="l" rtl="0">
              <a:lnSpc>
                <a:spcPct val="100000"/>
              </a:lnSpc>
              <a:spcBef>
                <a:spcPts val="0"/>
              </a:spcBef>
              <a:spcAft>
                <a:spcPts val="0"/>
              </a:spcAft>
              <a:buSzPts val="1800"/>
              <a:buChar char="-"/>
            </a:pPr>
            <a:r>
              <a:rPr lang="pt-BR" sz="1800"/>
              <a:t>Materiais de Expediente/Escritório</a:t>
            </a:r>
            <a:endParaRPr sz="1800"/>
          </a:p>
          <a:p>
            <a:pPr marL="457200" marR="0" lvl="0" indent="-342900" algn="l" rtl="0">
              <a:lnSpc>
                <a:spcPct val="100000"/>
              </a:lnSpc>
              <a:spcBef>
                <a:spcPts val="0"/>
              </a:spcBef>
              <a:spcAft>
                <a:spcPts val="0"/>
              </a:spcAft>
              <a:buSzPts val="1800"/>
              <a:buChar char="-"/>
            </a:pPr>
            <a:r>
              <a:rPr lang="pt-BR" sz="1800"/>
              <a:t>Materiais para manutenção de bens imóveis </a:t>
            </a:r>
            <a:endParaRPr sz="1800"/>
          </a:p>
          <a:p>
            <a:pPr marL="457200" marR="0" lvl="0" indent="-342900" algn="l" rtl="0">
              <a:lnSpc>
                <a:spcPct val="100000"/>
              </a:lnSpc>
              <a:spcBef>
                <a:spcPts val="0"/>
              </a:spcBef>
              <a:spcAft>
                <a:spcPts val="0"/>
              </a:spcAft>
              <a:buSzPts val="1800"/>
              <a:buChar char="-"/>
            </a:pPr>
            <a:r>
              <a:rPr lang="pt-BR" sz="1800"/>
              <a:t>Alimentos perecíveis e não perecíveis</a:t>
            </a:r>
            <a:endParaRPr sz="1800"/>
          </a:p>
          <a:p>
            <a:pPr marL="457200" marR="0" lvl="0" indent="-342900" algn="l" rtl="0">
              <a:lnSpc>
                <a:spcPct val="100000"/>
              </a:lnSpc>
              <a:spcBef>
                <a:spcPts val="0"/>
              </a:spcBef>
              <a:spcAft>
                <a:spcPts val="0"/>
              </a:spcAft>
              <a:buSzPts val="1800"/>
              <a:buChar char="-"/>
            </a:pPr>
            <a:r>
              <a:rPr lang="pt-BR" sz="1800"/>
              <a:t>Gases especiais </a:t>
            </a:r>
            <a:endParaRPr sz="1800"/>
          </a:p>
          <a:p>
            <a:pPr marL="457200" marR="0" lvl="0" indent="-342900" algn="l" rtl="0">
              <a:lnSpc>
                <a:spcPct val="100000"/>
              </a:lnSpc>
              <a:spcBef>
                <a:spcPts val="0"/>
              </a:spcBef>
              <a:spcAft>
                <a:spcPts val="0"/>
              </a:spcAft>
              <a:buSzPts val="1800"/>
              <a:buChar char="-"/>
            </a:pPr>
            <a:r>
              <a:rPr lang="pt-BR" sz="1800"/>
              <a:t>Alimentos para animais</a:t>
            </a:r>
            <a:endParaRPr sz="1800"/>
          </a:p>
          <a:p>
            <a:pPr marL="457200" marR="0" lvl="0" indent="-342900" algn="l" rtl="0">
              <a:lnSpc>
                <a:spcPct val="100000"/>
              </a:lnSpc>
              <a:spcBef>
                <a:spcPts val="0"/>
              </a:spcBef>
              <a:spcAft>
                <a:spcPts val="0"/>
              </a:spcAft>
              <a:buSzPts val="1800"/>
              <a:buChar char="-"/>
            </a:pPr>
            <a:r>
              <a:rPr lang="pt-BR" sz="1800"/>
              <a:t>Tecidos, camisetas, aviamentos, cama, mesa e banho</a:t>
            </a:r>
            <a:endParaRPr sz="1800"/>
          </a:p>
          <a:p>
            <a:pPr marL="457200" marR="0" lvl="0" indent="-342900" algn="l" rtl="0">
              <a:lnSpc>
                <a:spcPct val="100000"/>
              </a:lnSpc>
              <a:spcBef>
                <a:spcPts val="0"/>
              </a:spcBef>
              <a:spcAft>
                <a:spcPts val="0"/>
              </a:spcAft>
              <a:buSzPts val="1800"/>
              <a:buChar char="-"/>
            </a:pPr>
            <a:r>
              <a:rPr lang="pt-BR" sz="1800"/>
              <a:t>Aquisição de adubos, insumos e sementes, defensivos e agrotóxicos</a:t>
            </a:r>
            <a:endParaRPr sz="1800"/>
          </a:p>
          <a:p>
            <a:pPr marL="45720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123;g1384a485e20_14_0"/>
          <p:cNvSpPr txBox="1"/>
          <p:nvPr/>
        </p:nvSpPr>
        <p:spPr>
          <a:xfrm>
            <a:off x="6651153" y="593150"/>
            <a:ext cx="4017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3200" b="1">
                <a:solidFill>
                  <a:srgbClr val="2F5496"/>
                </a:solidFill>
              </a:rPr>
              <a:t>O que compramos?</a:t>
            </a:r>
            <a:endParaRPr sz="3200" b="1" i="0" u="none" strike="noStrike" cap="none">
              <a:solidFill>
                <a:srgbClr val="2F5496"/>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g1470d6bca92_0_3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654" name="Google Shape;654;g1470d6bca92_0_3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655" name="Google Shape;655;g1470d6bca92_0_32"/>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656" name="Google Shape;656;g1470d6bca92_0_32"/>
          <p:cNvSpPr txBox="1"/>
          <p:nvPr/>
        </p:nvSpPr>
        <p:spPr>
          <a:xfrm>
            <a:off x="529203" y="952270"/>
            <a:ext cx="11221500" cy="53529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pt-BR" sz="2700">
                <a:solidFill>
                  <a:schemeClr val="dk1"/>
                </a:solidFill>
                <a:latin typeface="Calibri"/>
                <a:ea typeface="Calibri"/>
                <a:cs typeface="Calibri"/>
                <a:sym typeface="Calibri"/>
              </a:rPr>
              <a:t>A recusa ao encargo de gerir/fiscalizar o contrato somente poderá ocorrer quando for impedido ou suspeito o agente público, quando exercer função na administração incompatível com a gestão/fiscalização, observando o princípio da segregação de funções, entre outros.</a:t>
            </a: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pt-BR" sz="2700">
                <a:solidFill>
                  <a:schemeClr val="dk1"/>
                </a:solidFill>
                <a:latin typeface="Calibri"/>
                <a:ea typeface="Calibri"/>
                <a:cs typeface="Calibri"/>
                <a:sym typeface="Calibri"/>
              </a:rPr>
              <a:t>Quando houver deficiências e limitações técnicas que possam impedir o diligente cumprimento do exercício de suas atribuições, os Gestores e Fiscais deverão expô-las ao superior hierárquico.</a:t>
            </a: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pt-BR" sz="2700" b="0" i="0" u="none" strike="noStrike" cap="none">
                <a:solidFill>
                  <a:schemeClr val="dk1"/>
                </a:solidFill>
                <a:latin typeface="Calibri"/>
                <a:ea typeface="Calibri"/>
                <a:cs typeface="Calibri"/>
                <a:sym typeface="Calibri"/>
              </a:rPr>
              <a:t>                                                           </a:t>
            </a:r>
            <a:endParaRPr/>
          </a:p>
        </p:txBody>
      </p:sp>
      <p:sp>
        <p:nvSpPr>
          <p:cNvPr id="657" name="Google Shape;657;g1470d6bca92_0_32"/>
          <p:cNvSpPr txBox="1"/>
          <p:nvPr/>
        </p:nvSpPr>
        <p:spPr>
          <a:xfrm>
            <a:off x="485241" y="526100"/>
            <a:ext cx="108534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2100" b="1"/>
              <a:t>GESTÃO E FISCALIZAÇÃO DE CONTRATOS</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g1473d6c6d95_0_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663" name="Google Shape;663;g1473d6c6d95_0_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664" name="Google Shape;664;g1473d6c6d95_0_0"/>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665" name="Google Shape;665;g1473d6c6d95_0_0"/>
          <p:cNvSpPr txBox="1"/>
          <p:nvPr/>
        </p:nvSpPr>
        <p:spPr>
          <a:xfrm>
            <a:off x="485253" y="1122370"/>
            <a:ext cx="11221500" cy="53529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pt-BR" sz="2700" b="1">
                <a:solidFill>
                  <a:schemeClr val="dk1"/>
                </a:solidFill>
                <a:latin typeface="Calibri"/>
                <a:ea typeface="Calibri"/>
                <a:cs typeface="Calibri"/>
                <a:sym typeface="Calibri"/>
              </a:rPr>
              <a:t>Gestor de Contrato:</a:t>
            </a:r>
            <a:r>
              <a:rPr lang="pt-BR" sz="2700">
                <a:solidFill>
                  <a:schemeClr val="dk1"/>
                </a:solidFill>
                <a:latin typeface="Calibri"/>
                <a:ea typeface="Calibri"/>
                <a:cs typeface="Calibri"/>
                <a:sym typeface="Calibri"/>
              </a:rPr>
              <a:t> é o representante da administração, designado para acompanhar e fiscalizar a execução do contrato, devendo coordenar e comandar todo o processo de fiscalização.</a:t>
            </a: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pt-BR" sz="2700" b="1">
                <a:solidFill>
                  <a:schemeClr val="dk1"/>
                </a:solidFill>
                <a:latin typeface="Calibri"/>
                <a:ea typeface="Calibri"/>
                <a:cs typeface="Calibri"/>
                <a:sym typeface="Calibri"/>
              </a:rPr>
              <a:t>Fiscalização Técnica:</a:t>
            </a:r>
            <a:r>
              <a:rPr lang="pt-BR" sz="2700">
                <a:solidFill>
                  <a:schemeClr val="dk1"/>
                </a:solidFill>
                <a:latin typeface="Calibri"/>
                <a:ea typeface="Calibri"/>
                <a:cs typeface="Calibri"/>
                <a:sym typeface="Calibri"/>
              </a:rPr>
              <a:t> é o acompanhamento com o objetivo de avaliar a execução do objeto nos moldes contratados e, se for o caso, aferir se a quantidade, qualidade, tempo e modo da prestação dos serviços estão compatíveis com os indicadores de níveis mínimos de desempenho estipulados no ato convocatório, para efeito de pagamento conforme o resultado. Conforme o caso, consolida as avaliações do Fiscal Setorial.</a:t>
            </a: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pt-BR" sz="2700" b="0" i="0" u="none" strike="noStrike" cap="none">
                <a:solidFill>
                  <a:schemeClr val="dk1"/>
                </a:solidFill>
                <a:latin typeface="Calibri"/>
                <a:ea typeface="Calibri"/>
                <a:cs typeface="Calibri"/>
                <a:sym typeface="Calibri"/>
              </a:rPr>
              <a:t>                                                           </a:t>
            </a:r>
            <a:endParaRPr/>
          </a:p>
        </p:txBody>
      </p:sp>
      <p:sp>
        <p:nvSpPr>
          <p:cNvPr id="666" name="Google Shape;666;g1473d6c6d95_0_0"/>
          <p:cNvSpPr txBox="1"/>
          <p:nvPr/>
        </p:nvSpPr>
        <p:spPr>
          <a:xfrm>
            <a:off x="485241" y="526100"/>
            <a:ext cx="108534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2100" b="1"/>
              <a:t>GESTÃO E FISCALIZAÇÃO DE CONTRATOS - FUNÇÕES</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g1473d6c6d95_0_1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672" name="Google Shape;672;g1473d6c6d95_0_1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673" name="Google Shape;673;g1473d6c6d95_0_10"/>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674" name="Google Shape;674;g1473d6c6d95_0_10"/>
          <p:cNvSpPr txBox="1"/>
          <p:nvPr/>
        </p:nvSpPr>
        <p:spPr>
          <a:xfrm>
            <a:off x="485253" y="1328395"/>
            <a:ext cx="11221500" cy="53529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pt-BR" sz="2700" b="1">
                <a:solidFill>
                  <a:schemeClr val="dk1"/>
                </a:solidFill>
                <a:latin typeface="Calibri"/>
                <a:ea typeface="Calibri"/>
                <a:cs typeface="Calibri"/>
                <a:sym typeface="Calibri"/>
              </a:rPr>
              <a:t>Fiscalização Administrativa:</a:t>
            </a:r>
            <a:r>
              <a:rPr lang="pt-BR" sz="2700">
                <a:solidFill>
                  <a:schemeClr val="dk1"/>
                </a:solidFill>
                <a:latin typeface="Calibri"/>
                <a:ea typeface="Calibri"/>
                <a:cs typeface="Calibri"/>
                <a:sym typeface="Calibri"/>
              </a:rPr>
              <a:t> é o acompanhamento dos aspectos administrativos da execução dos serviços nos contratos e quando se tratar de regime de dedicação exclusiva de mão de obra, acompanhar o cumprimento junto à Contratada das obrigações previdenciárias, fiscais e trabalhistas, bem como quanto às providências tempestivas nos casos de inadimplemento.</a:t>
            </a: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pt-BR" sz="2700" b="1">
                <a:solidFill>
                  <a:schemeClr val="dk1"/>
                </a:solidFill>
                <a:latin typeface="Calibri"/>
                <a:ea typeface="Calibri"/>
                <a:cs typeface="Calibri"/>
                <a:sym typeface="Calibri"/>
              </a:rPr>
              <a:t>Fiscalização Setorial:</a:t>
            </a:r>
            <a:r>
              <a:rPr lang="pt-BR" sz="2700">
                <a:solidFill>
                  <a:schemeClr val="dk1"/>
                </a:solidFill>
                <a:latin typeface="Calibri"/>
                <a:ea typeface="Calibri"/>
                <a:cs typeface="Calibri"/>
                <a:sym typeface="Calibri"/>
              </a:rPr>
              <a:t> é o acompanhamento da execução do contrato nos aspectos técnicos ou administrativos, quando a prestação dos serviços ocorrer concomitantemente em setores distintos ou prédios distintos de uma mesma Unidade.</a:t>
            </a: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pt-BR" sz="2700" b="0" i="0" u="none" strike="noStrike" cap="none">
                <a:solidFill>
                  <a:schemeClr val="dk1"/>
                </a:solidFill>
                <a:latin typeface="Calibri"/>
                <a:ea typeface="Calibri"/>
                <a:cs typeface="Calibri"/>
                <a:sym typeface="Calibri"/>
              </a:rPr>
              <a:t>                                                           </a:t>
            </a:r>
            <a:endParaRPr/>
          </a:p>
        </p:txBody>
      </p:sp>
      <p:sp>
        <p:nvSpPr>
          <p:cNvPr id="675" name="Google Shape;675;g1473d6c6d95_0_10"/>
          <p:cNvSpPr txBox="1"/>
          <p:nvPr/>
        </p:nvSpPr>
        <p:spPr>
          <a:xfrm>
            <a:off x="485241" y="526100"/>
            <a:ext cx="108534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2100" b="1"/>
              <a:t>GESTÃO E FISCALIZAÇÃO DE CONTRATOS - FUNÇÕES</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g1473d6c6d95_0_2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681" name="Google Shape;681;g1473d6c6d95_0_2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682" name="Google Shape;682;g1473d6c6d95_0_20"/>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683" name="Google Shape;683;g1473d6c6d95_0_20"/>
          <p:cNvSpPr txBox="1"/>
          <p:nvPr/>
        </p:nvSpPr>
        <p:spPr>
          <a:xfrm>
            <a:off x="485250" y="1454350"/>
            <a:ext cx="11221500" cy="48144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pt-BR" sz="2500">
                <a:solidFill>
                  <a:schemeClr val="dk1"/>
                </a:solidFill>
                <a:latin typeface="Calibri"/>
                <a:ea typeface="Calibri"/>
                <a:cs typeface="Calibri"/>
                <a:sym typeface="Calibri"/>
              </a:rPr>
              <a:t>Coordenador do Projeto: é o responsável direto pela execução técnica do projeto, objeto do contrato com Fundação de Apoio credenciada.</a:t>
            </a:r>
            <a:endParaRPr sz="25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5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pt-BR" sz="2500">
                <a:solidFill>
                  <a:schemeClr val="dk1"/>
                </a:solidFill>
                <a:latin typeface="Calibri"/>
                <a:ea typeface="Calibri"/>
                <a:cs typeface="Calibri"/>
                <a:sym typeface="Calibri"/>
              </a:rPr>
              <a:t>Gestor do Contrato com Fundação de Apoio: é o representante da administração, designado para acompanhar a execução administrativa do contrato, devendo coordenar e comandar todo o processo de fiscalização.</a:t>
            </a:r>
            <a:endParaRPr sz="25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5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pt-BR" sz="2500">
                <a:solidFill>
                  <a:schemeClr val="dk1"/>
                </a:solidFill>
                <a:latin typeface="Calibri"/>
                <a:ea typeface="Calibri"/>
                <a:cs typeface="Calibri"/>
                <a:sym typeface="Calibri"/>
              </a:rPr>
              <a:t>Fiscal Técnico do Contrato com Fundação de Apoio: é o representante da administração responsável pelo acompanhamento com o objetivo de avaliar a execução do objeto nos moldes contratados e, se for o caso, aferir se a quantidade, qualidade tempo e modo da prestação dos serviços estão compatíveis com os indicadores de níveis mínimos de desempenho estipulados no Plano de Trabalho.</a:t>
            </a:r>
            <a:endParaRPr sz="25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pt-BR" sz="2700" b="0" i="0" u="none" strike="noStrike" cap="none">
                <a:solidFill>
                  <a:schemeClr val="dk1"/>
                </a:solidFill>
                <a:latin typeface="Calibri"/>
                <a:ea typeface="Calibri"/>
                <a:cs typeface="Calibri"/>
                <a:sym typeface="Calibri"/>
              </a:rPr>
              <a:t>                                                           </a:t>
            </a:r>
            <a:endParaRPr/>
          </a:p>
        </p:txBody>
      </p:sp>
      <p:sp>
        <p:nvSpPr>
          <p:cNvPr id="684" name="Google Shape;684;g1473d6c6d95_0_20"/>
          <p:cNvSpPr txBox="1"/>
          <p:nvPr/>
        </p:nvSpPr>
        <p:spPr>
          <a:xfrm>
            <a:off x="485250" y="526100"/>
            <a:ext cx="108534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2100" b="1"/>
              <a:t>GESTÃO E FISCALIZAÇÃO DE CONTRATOS - FUNÇÕES CONTRATOS COM FUNDAÇÃO DE APOIO</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g146af0e12df_2_47"/>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690" name="Google Shape;690;g146af0e12df_2_4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691" name="Google Shape;691;g146af0e12df_2_47"/>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692" name="Google Shape;692;g146af0e12df_2_47"/>
          <p:cNvSpPr txBox="1"/>
          <p:nvPr/>
        </p:nvSpPr>
        <p:spPr>
          <a:xfrm>
            <a:off x="529203" y="952270"/>
            <a:ext cx="11221500" cy="53529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pt-BR" sz="2700" b="0" i="0" u="none" strike="noStrike" cap="none">
                <a:solidFill>
                  <a:schemeClr val="dk1"/>
                </a:solidFill>
                <a:latin typeface="Calibri"/>
                <a:ea typeface="Calibri"/>
                <a:cs typeface="Calibri"/>
                <a:sym typeface="Calibri"/>
              </a:rPr>
              <a:t>                                                               </a:t>
            </a:r>
            <a:endParaRPr/>
          </a:p>
        </p:txBody>
      </p:sp>
      <p:sp>
        <p:nvSpPr>
          <p:cNvPr id="693" name="Google Shape;693;g146af0e12df_2_47"/>
          <p:cNvSpPr txBox="1"/>
          <p:nvPr/>
        </p:nvSpPr>
        <p:spPr>
          <a:xfrm>
            <a:off x="2400682" y="1192126"/>
            <a:ext cx="8556000" cy="2159400"/>
          </a:xfrm>
          <a:prstGeom prst="rect">
            <a:avLst/>
          </a:prstGeom>
          <a:noFill/>
          <a:ln>
            <a:noFill/>
          </a:ln>
        </p:spPr>
        <p:txBody>
          <a:bodyPr spcFirstLastPara="1" wrap="square" lIns="91425" tIns="91425" rIns="91425" bIns="91425" anchor="t" anchorCtr="0">
            <a:noAutofit/>
          </a:bodyPr>
          <a:lstStyle/>
          <a:p>
            <a:pPr marL="495300" marR="0" lvl="0" indent="-457200" algn="just" rtl="0">
              <a:lnSpc>
                <a:spcPct val="100000"/>
              </a:lnSpc>
              <a:spcBef>
                <a:spcPts val="0"/>
              </a:spcBef>
              <a:spcAft>
                <a:spcPts val="0"/>
              </a:spcAft>
              <a:buClr>
                <a:srgbClr val="000000"/>
              </a:buClr>
              <a:buSzPts val="3000"/>
              <a:buFont typeface="Arial"/>
              <a:buChar char="•"/>
            </a:pPr>
            <a:r>
              <a:rPr lang="pt-BR" sz="2700" b="0" i="0" u="none" strike="noStrike" cap="none">
                <a:solidFill>
                  <a:srgbClr val="000000"/>
                </a:solidFill>
                <a:latin typeface="Calibri"/>
                <a:ea typeface="Calibri"/>
                <a:cs typeface="Calibri"/>
                <a:sym typeface="Calibri"/>
              </a:rPr>
              <a:t>Manual de Procedimentos para Aplicação de Sanções Administrativas de Empresas – UFMS, publicado em agosto de 2019, trazendo orientações e parametrização quanto a aplicação de sanções administrativas de empresas, no âmbito da UFMS; e</a:t>
            </a:r>
            <a:endParaRPr/>
          </a:p>
        </p:txBody>
      </p:sp>
      <p:sp>
        <p:nvSpPr>
          <p:cNvPr id="694" name="Google Shape;694;g146af0e12df_2_47"/>
          <p:cNvSpPr txBox="1"/>
          <p:nvPr/>
        </p:nvSpPr>
        <p:spPr>
          <a:xfrm>
            <a:off x="2499607" y="3723351"/>
            <a:ext cx="8556000" cy="2159400"/>
          </a:xfrm>
          <a:prstGeom prst="rect">
            <a:avLst/>
          </a:prstGeom>
          <a:noFill/>
          <a:ln>
            <a:noFill/>
          </a:ln>
        </p:spPr>
        <p:txBody>
          <a:bodyPr spcFirstLastPara="1" wrap="square" lIns="91425" tIns="91425" rIns="91425" bIns="91425" anchor="t" anchorCtr="0">
            <a:noAutofit/>
          </a:bodyPr>
          <a:lstStyle/>
          <a:p>
            <a:pPr marL="495300" marR="0" lvl="0" indent="-457200" algn="just" rtl="0">
              <a:lnSpc>
                <a:spcPct val="100000"/>
              </a:lnSpc>
              <a:spcBef>
                <a:spcPts val="0"/>
              </a:spcBef>
              <a:spcAft>
                <a:spcPts val="0"/>
              </a:spcAft>
              <a:buClr>
                <a:srgbClr val="000000"/>
              </a:buClr>
              <a:buSzPts val="3000"/>
              <a:buFont typeface="Arial"/>
              <a:buChar char="•"/>
            </a:pPr>
            <a:r>
              <a:rPr lang="pt-BR" sz="2700">
                <a:solidFill>
                  <a:schemeClr val="dk1"/>
                </a:solidFill>
                <a:latin typeface="Calibri"/>
                <a:ea typeface="Calibri"/>
                <a:cs typeface="Calibri"/>
                <a:sym typeface="Calibri"/>
              </a:rPr>
              <a:t>Manual de Gestão e Fiscalização de Contratos da Fundação Universidade Federal de Mato Grosso do Sul, nortear os gestores e os respectivos fiscais a exercerem os procedimentos administrativos necessários para o alcance de uma eficiente gestão e fiscalização. </a:t>
            </a:r>
            <a:endParaRPr sz="270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endParaRPr sz="2700">
              <a:solidFill>
                <a:schemeClr val="dk1"/>
              </a:solidFill>
              <a:latin typeface="Calibri"/>
              <a:ea typeface="Calibri"/>
              <a:cs typeface="Calibri"/>
              <a:sym typeface="Calibri"/>
            </a:endParaRPr>
          </a:p>
        </p:txBody>
      </p:sp>
      <p:pic>
        <p:nvPicPr>
          <p:cNvPr id="695" name="Google Shape;695;g146af0e12df_2_47"/>
          <p:cNvPicPr preferRelativeResize="0"/>
          <p:nvPr/>
        </p:nvPicPr>
        <p:blipFill rotWithShape="1">
          <a:blip r:embed="rId4">
            <a:alphaModFix/>
          </a:blip>
          <a:srcRect/>
          <a:stretch/>
        </p:blipFill>
        <p:spPr>
          <a:xfrm>
            <a:off x="279184" y="911378"/>
            <a:ext cx="1829738" cy="2598689"/>
          </a:xfrm>
          <a:prstGeom prst="rect">
            <a:avLst/>
          </a:prstGeom>
          <a:noFill/>
          <a:ln>
            <a:noFill/>
          </a:ln>
        </p:spPr>
      </p:pic>
      <p:pic>
        <p:nvPicPr>
          <p:cNvPr id="696" name="Google Shape;696;g146af0e12df_2_47"/>
          <p:cNvPicPr preferRelativeResize="0"/>
          <p:nvPr/>
        </p:nvPicPr>
        <p:blipFill rotWithShape="1">
          <a:blip r:embed="rId5">
            <a:alphaModFix/>
          </a:blip>
          <a:srcRect/>
          <a:stretch/>
        </p:blipFill>
        <p:spPr>
          <a:xfrm>
            <a:off x="276309" y="3862563"/>
            <a:ext cx="1835503" cy="2586170"/>
          </a:xfrm>
          <a:prstGeom prst="rect">
            <a:avLst/>
          </a:prstGeom>
          <a:noFill/>
          <a:ln>
            <a:noFill/>
          </a:ln>
        </p:spPr>
      </p:pic>
      <p:sp>
        <p:nvSpPr>
          <p:cNvPr id="697" name="Google Shape;697;g146af0e12df_2_47"/>
          <p:cNvSpPr txBox="1"/>
          <p:nvPr/>
        </p:nvSpPr>
        <p:spPr>
          <a:xfrm>
            <a:off x="529194" y="403900"/>
            <a:ext cx="37962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2100" b="1"/>
              <a:t>MATERIAIS DE APOIO</a:t>
            </a:r>
            <a:endParaRPr sz="2100" b="1"/>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g1470d6bca92_0_4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703" name="Google Shape;703;g1470d6bca92_0_4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704" name="Google Shape;704;g1470d6bca92_0_42"/>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705" name="Google Shape;705;g1470d6bca92_0_42"/>
          <p:cNvSpPr txBox="1"/>
          <p:nvPr/>
        </p:nvSpPr>
        <p:spPr>
          <a:xfrm>
            <a:off x="529203" y="952270"/>
            <a:ext cx="11221500" cy="53529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pt-BR" sz="2200">
                <a:solidFill>
                  <a:schemeClr val="dk1"/>
                </a:solidFill>
                <a:latin typeface="Calibri"/>
                <a:ea typeface="Calibri"/>
                <a:cs typeface="Calibri"/>
                <a:sym typeface="Calibri"/>
              </a:rPr>
              <a:t>INSTRUÇÃO NORMATIVA Nº 5-PROADI/UFMS, DE 24 DE FEVEREIRO DE 2021.</a:t>
            </a:r>
            <a:endParaRPr sz="22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pt-BR" sz="2200">
                <a:solidFill>
                  <a:schemeClr val="dk1"/>
                </a:solidFill>
                <a:latin typeface="Calibri"/>
                <a:ea typeface="Calibri"/>
                <a:cs typeface="Calibri"/>
                <a:sym typeface="Calibri"/>
              </a:rPr>
              <a:t>Dispõe sobre diretrizes e procedimentos para gestão e fiscalização dos contratos celebrados entre a Fundação Universidade Federal de Mato Grosso do Sul e Fundações de Apoio.</a:t>
            </a:r>
            <a:endParaRPr sz="22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2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pt-BR" sz="2200">
                <a:solidFill>
                  <a:schemeClr val="dk1"/>
                </a:solidFill>
                <a:latin typeface="Calibri"/>
                <a:ea typeface="Calibri"/>
                <a:cs typeface="Calibri"/>
                <a:sym typeface="Calibri"/>
              </a:rPr>
              <a:t>Página eletrônica com orientações pontuais de Gestão e Fiscalização Contratual para cada tipo de contrato, link de acesso:</a:t>
            </a:r>
            <a:endParaRPr sz="22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2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pt-BR" sz="2200" u="sng">
                <a:solidFill>
                  <a:schemeClr val="hlink"/>
                </a:solidFill>
                <a:latin typeface="Calibri"/>
                <a:ea typeface="Calibri"/>
                <a:cs typeface="Calibri"/>
                <a:sym typeface="Calibri"/>
                <a:hlinkClick r:id="rId4"/>
              </a:rPr>
              <a:t>https://proadi.ufms.br/areadogestor/</a:t>
            </a:r>
            <a:endParaRPr sz="22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pt-BR" sz="2700" b="0" i="0" u="none" strike="noStrike" cap="none">
                <a:solidFill>
                  <a:schemeClr val="dk1"/>
                </a:solidFill>
                <a:latin typeface="Calibri"/>
                <a:ea typeface="Calibri"/>
                <a:cs typeface="Calibri"/>
                <a:sym typeface="Calibri"/>
              </a:rPr>
              <a:t>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g1384a485e20_13_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711" name="Google Shape;711;g1384a485e20_13_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712" name="Google Shape;712;g1384a485e20_13_0"/>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713" name="Google Shape;713;g1384a485e20_13_0"/>
          <p:cNvSpPr txBox="1"/>
          <p:nvPr/>
        </p:nvSpPr>
        <p:spPr>
          <a:xfrm>
            <a:off x="849625" y="5872073"/>
            <a:ext cx="11165400" cy="5094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pt-BR" sz="1600">
                <a:solidFill>
                  <a:schemeClr val="dk1"/>
                </a:solidFill>
                <a:latin typeface="Calibri"/>
                <a:ea typeface="Calibri"/>
                <a:cs typeface="Calibri"/>
                <a:sym typeface="Calibri"/>
              </a:rPr>
              <a:t>Dados do relatório emitido em 24/08/2022, Sistema de Contratos e Convênios - SICON (https://sicon.ufms.br/users/login)</a:t>
            </a:r>
            <a:endParaRPr sz="16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pt-BR" sz="2700">
                <a:solidFill>
                  <a:schemeClr val="dk1"/>
                </a:solidFill>
                <a:latin typeface="Calibri"/>
                <a:ea typeface="Calibri"/>
                <a:cs typeface="Calibri"/>
                <a:sym typeface="Calibri"/>
              </a:rPr>
              <a:t> </a:t>
            </a:r>
            <a:r>
              <a:rPr lang="pt-BR" sz="2700" b="0" i="0" u="none" strike="noStrike" cap="none">
                <a:solidFill>
                  <a:schemeClr val="dk1"/>
                </a:solidFill>
                <a:latin typeface="Calibri"/>
                <a:ea typeface="Calibri"/>
                <a:cs typeface="Calibri"/>
                <a:sym typeface="Calibri"/>
              </a:rPr>
              <a:t>                                        </a:t>
            </a:r>
            <a:endParaRPr/>
          </a:p>
        </p:txBody>
      </p:sp>
      <p:sp>
        <p:nvSpPr>
          <p:cNvPr id="714" name="Google Shape;714;g1384a485e20_13_0"/>
          <p:cNvSpPr txBox="1"/>
          <p:nvPr/>
        </p:nvSpPr>
        <p:spPr>
          <a:xfrm>
            <a:off x="529191" y="751775"/>
            <a:ext cx="10853400" cy="446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2300" b="1"/>
              <a:t>CONTRATOS EM NÚMEROS</a:t>
            </a:r>
            <a:endParaRPr sz="2300" b="0" i="0" u="none" strike="noStrike" cap="none">
              <a:solidFill>
                <a:srgbClr val="000000"/>
              </a:solidFill>
              <a:latin typeface="Arial"/>
              <a:ea typeface="Arial"/>
              <a:cs typeface="Arial"/>
              <a:sym typeface="Arial"/>
            </a:endParaRPr>
          </a:p>
        </p:txBody>
      </p:sp>
      <p:graphicFrame>
        <p:nvGraphicFramePr>
          <p:cNvPr id="715" name="Google Shape;715;g1384a485e20_13_0"/>
          <p:cNvGraphicFramePr/>
          <p:nvPr/>
        </p:nvGraphicFramePr>
        <p:xfrm>
          <a:off x="907550" y="1315405"/>
          <a:ext cx="9986100" cy="4534165"/>
        </p:xfrm>
        <a:graphic>
          <a:graphicData uri="http://schemas.openxmlformats.org/drawingml/2006/table">
            <a:tbl>
              <a:tblPr>
                <a:noFill/>
                <a:tableStyleId>{4A4CC048-5250-4CD1-B3EE-EF08935B7963}</a:tableStyleId>
              </a:tblPr>
              <a:tblGrid>
                <a:gridCol w="3328700">
                  <a:extLst>
                    <a:ext uri="{9D8B030D-6E8A-4147-A177-3AD203B41FA5}">
                      <a16:colId xmlns:a16="http://schemas.microsoft.com/office/drawing/2014/main" val="20000"/>
                    </a:ext>
                  </a:extLst>
                </a:gridCol>
                <a:gridCol w="3328700">
                  <a:extLst>
                    <a:ext uri="{9D8B030D-6E8A-4147-A177-3AD203B41FA5}">
                      <a16:colId xmlns:a16="http://schemas.microsoft.com/office/drawing/2014/main" val="20001"/>
                    </a:ext>
                  </a:extLst>
                </a:gridCol>
                <a:gridCol w="3328700">
                  <a:extLst>
                    <a:ext uri="{9D8B030D-6E8A-4147-A177-3AD203B41FA5}">
                      <a16:colId xmlns:a16="http://schemas.microsoft.com/office/drawing/2014/main" val="20002"/>
                    </a:ext>
                  </a:extLst>
                </a:gridCol>
              </a:tblGrid>
              <a:tr h="791400">
                <a:tc gridSpan="2">
                  <a:txBody>
                    <a:bodyPr/>
                    <a:lstStyle/>
                    <a:p>
                      <a:pPr marL="0" lvl="0" indent="0" algn="ctr" rtl="0">
                        <a:spcBef>
                          <a:spcPts val="0"/>
                        </a:spcBef>
                        <a:spcAft>
                          <a:spcPts val="0"/>
                        </a:spcAft>
                        <a:buNone/>
                      </a:pPr>
                      <a:r>
                        <a:rPr lang="pt-BR" sz="2200" b="1">
                          <a:solidFill>
                            <a:schemeClr val="dk1"/>
                          </a:solidFill>
                          <a:latin typeface="Calibri"/>
                          <a:ea typeface="Calibri"/>
                          <a:cs typeface="Calibri"/>
                          <a:sym typeface="Calibri"/>
                        </a:rPr>
                        <a:t>Total de Contratos vigentes</a:t>
                      </a:r>
                      <a:endParaRPr sz="900" b="1"/>
                    </a:p>
                  </a:txBody>
                  <a:tcPr marL="91425" marR="91425" marT="91425" marB="91425"/>
                </a:tc>
                <a:tc hMerge="1">
                  <a:txBody>
                    <a:bodyPr/>
                    <a:lstStyle/>
                    <a:p>
                      <a:endParaRPr lang="pt-BR"/>
                    </a:p>
                  </a:txBody>
                  <a:tcPr/>
                </a:tc>
                <a:tc>
                  <a:txBody>
                    <a:bodyPr/>
                    <a:lstStyle/>
                    <a:p>
                      <a:pPr marL="0" lvl="0" indent="0" algn="ctr" rtl="0">
                        <a:spcBef>
                          <a:spcPts val="0"/>
                        </a:spcBef>
                        <a:spcAft>
                          <a:spcPts val="0"/>
                        </a:spcAft>
                        <a:buClr>
                          <a:schemeClr val="dk1"/>
                        </a:buClr>
                        <a:buSzPts val="1100"/>
                        <a:buFont typeface="Arial"/>
                        <a:buNone/>
                      </a:pPr>
                      <a:r>
                        <a:rPr lang="pt-BR" sz="2200" b="1">
                          <a:solidFill>
                            <a:schemeClr val="dk1"/>
                          </a:solidFill>
                          <a:latin typeface="Calibri"/>
                          <a:ea typeface="Calibri"/>
                          <a:cs typeface="Calibri"/>
                          <a:sym typeface="Calibri"/>
                        </a:rPr>
                        <a:t>384 Instrumentos Jurídicos</a:t>
                      </a:r>
                      <a:endParaRPr sz="900" b="1"/>
                    </a:p>
                  </a:txBody>
                  <a:tcPr marL="91425" marR="91425" marT="91425" marB="91425"/>
                </a:tc>
                <a:extLst>
                  <a:ext uri="{0D108BD9-81ED-4DB2-BD59-A6C34878D82A}">
                    <a16:rowId xmlns:a16="http://schemas.microsoft.com/office/drawing/2014/main" val="10000"/>
                  </a:ext>
                </a:extLst>
              </a:tr>
              <a:tr h="791400">
                <a:tc>
                  <a:txBody>
                    <a:bodyPr/>
                    <a:lstStyle/>
                    <a:p>
                      <a:pPr marL="0" lvl="0" indent="0" algn="ctr" rtl="0">
                        <a:spcBef>
                          <a:spcPts val="0"/>
                        </a:spcBef>
                        <a:spcAft>
                          <a:spcPts val="0"/>
                        </a:spcAft>
                        <a:buClr>
                          <a:schemeClr val="dk1"/>
                        </a:buClr>
                        <a:buSzPts val="1100"/>
                        <a:buFont typeface="Arial"/>
                        <a:buNone/>
                      </a:pPr>
                      <a:r>
                        <a:rPr lang="pt-BR" sz="2200">
                          <a:solidFill>
                            <a:schemeClr val="dk1"/>
                          </a:solidFill>
                          <a:latin typeface="Calibri"/>
                          <a:ea typeface="Calibri"/>
                          <a:cs typeface="Calibri"/>
                          <a:sym typeface="Calibri"/>
                        </a:rPr>
                        <a:t>Contratos de dispêndio</a:t>
                      </a:r>
                      <a:endParaRPr sz="900"/>
                    </a:p>
                  </a:txBody>
                  <a:tcPr marL="91425" marR="91425" marT="91425" marB="91425"/>
                </a:tc>
                <a:tc>
                  <a:txBody>
                    <a:bodyPr/>
                    <a:lstStyle/>
                    <a:p>
                      <a:pPr marL="0" lvl="0" indent="0" algn="ctr" rtl="0">
                        <a:spcBef>
                          <a:spcPts val="0"/>
                        </a:spcBef>
                        <a:spcAft>
                          <a:spcPts val="0"/>
                        </a:spcAft>
                        <a:buNone/>
                      </a:pPr>
                      <a:r>
                        <a:rPr lang="pt-BR" sz="2200">
                          <a:solidFill>
                            <a:schemeClr val="dk1"/>
                          </a:solidFill>
                          <a:latin typeface="Calibri"/>
                          <a:ea typeface="Calibri"/>
                          <a:cs typeface="Calibri"/>
                          <a:sym typeface="Calibri"/>
                        </a:rPr>
                        <a:t>Ex: vigilância, apoio administrativo, obras, manutenção predial etc.</a:t>
                      </a:r>
                      <a:endParaRPr sz="2200">
                        <a:solidFill>
                          <a:schemeClr val="dk1"/>
                        </a:solidFill>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pt-BR" sz="2200">
                          <a:solidFill>
                            <a:schemeClr val="dk1"/>
                          </a:solidFill>
                          <a:latin typeface="Calibri"/>
                          <a:ea typeface="Calibri"/>
                          <a:cs typeface="Calibri"/>
                          <a:sym typeface="Calibri"/>
                        </a:rPr>
                        <a:t>210</a:t>
                      </a:r>
                      <a:endParaRPr sz="900"/>
                    </a:p>
                  </a:txBody>
                  <a:tcPr marL="91425" marR="91425" marT="91425" marB="91425"/>
                </a:tc>
                <a:extLst>
                  <a:ext uri="{0D108BD9-81ED-4DB2-BD59-A6C34878D82A}">
                    <a16:rowId xmlns:a16="http://schemas.microsoft.com/office/drawing/2014/main" val="10001"/>
                  </a:ext>
                </a:extLst>
              </a:tr>
              <a:tr h="1762675">
                <a:tc>
                  <a:txBody>
                    <a:bodyPr/>
                    <a:lstStyle/>
                    <a:p>
                      <a:pPr marL="0" lvl="0" indent="0" algn="ctr" rtl="0">
                        <a:spcBef>
                          <a:spcPts val="0"/>
                        </a:spcBef>
                        <a:spcAft>
                          <a:spcPts val="0"/>
                        </a:spcAft>
                        <a:buClr>
                          <a:schemeClr val="dk1"/>
                        </a:buClr>
                        <a:buSzPts val="1100"/>
                        <a:buFont typeface="Arial"/>
                        <a:buNone/>
                      </a:pPr>
                      <a:r>
                        <a:rPr lang="pt-BR" sz="2200">
                          <a:solidFill>
                            <a:schemeClr val="dk1"/>
                          </a:solidFill>
                          <a:latin typeface="Calibri"/>
                          <a:ea typeface="Calibri"/>
                          <a:cs typeface="Calibri"/>
                          <a:sym typeface="Calibri"/>
                        </a:rPr>
                        <a:t>Contratos de captação   </a:t>
                      </a:r>
                      <a:endParaRPr sz="2200">
                        <a:solidFill>
                          <a:schemeClr val="dk1"/>
                        </a:solidFill>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pt-BR" sz="2200">
                          <a:solidFill>
                            <a:schemeClr val="dk1"/>
                          </a:solidFill>
                          <a:latin typeface="Calibri"/>
                          <a:ea typeface="Calibri"/>
                          <a:cs typeface="Calibri"/>
                          <a:sym typeface="Calibri"/>
                        </a:rPr>
                        <a:t>Ex: cantinas, agência bancária, Fundações de Apoio com arrecadação direta via FAP. etc.</a:t>
                      </a:r>
                      <a:endParaRPr sz="2200">
                        <a:solidFill>
                          <a:schemeClr val="dk1"/>
                        </a:solidFill>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pt-BR" sz="2200">
                          <a:solidFill>
                            <a:schemeClr val="dk1"/>
                          </a:solidFill>
                          <a:latin typeface="Calibri"/>
                          <a:ea typeface="Calibri"/>
                          <a:cs typeface="Calibri"/>
                          <a:sym typeface="Calibri"/>
                        </a:rPr>
                        <a:t>35</a:t>
                      </a:r>
                      <a:endParaRPr sz="220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791400">
                <a:tc>
                  <a:txBody>
                    <a:bodyPr/>
                    <a:lstStyle/>
                    <a:p>
                      <a:pPr marL="0" lvl="0" indent="0" algn="ctr" rtl="0">
                        <a:spcBef>
                          <a:spcPts val="0"/>
                        </a:spcBef>
                        <a:spcAft>
                          <a:spcPts val="0"/>
                        </a:spcAft>
                        <a:buNone/>
                      </a:pPr>
                      <a:r>
                        <a:rPr lang="pt-BR" sz="2200">
                          <a:solidFill>
                            <a:schemeClr val="dk1"/>
                          </a:solidFill>
                          <a:latin typeface="Calibri"/>
                          <a:ea typeface="Calibri"/>
                          <a:cs typeface="Calibri"/>
                          <a:sym typeface="Calibri"/>
                        </a:rPr>
                        <a:t>Contratos de outros tipos</a:t>
                      </a:r>
                      <a:endParaRPr sz="2200">
                        <a:solidFill>
                          <a:schemeClr val="dk1"/>
                        </a:solidFill>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pt-BR" sz="2200">
                          <a:solidFill>
                            <a:schemeClr val="dk1"/>
                          </a:solidFill>
                          <a:latin typeface="Calibri"/>
                          <a:ea typeface="Calibri"/>
                          <a:cs typeface="Calibri"/>
                          <a:sym typeface="Calibri"/>
                        </a:rPr>
                        <a:t>Ex: Editora, etc.</a:t>
                      </a:r>
                      <a:endParaRPr sz="2200">
                        <a:solidFill>
                          <a:schemeClr val="dk1"/>
                        </a:solidFill>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pt-BR" sz="2200">
                          <a:solidFill>
                            <a:schemeClr val="dk1"/>
                          </a:solidFill>
                          <a:latin typeface="Calibri"/>
                          <a:ea typeface="Calibri"/>
                          <a:cs typeface="Calibri"/>
                          <a:sym typeface="Calibri"/>
                        </a:rPr>
                        <a:t>139</a:t>
                      </a:r>
                      <a:endParaRPr sz="220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g1384a485e20_12_61"/>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721" name="Google Shape;721;g1384a485e20_12_6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722" name="Google Shape;722;g1384a485e20_12_61"/>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723" name="Google Shape;723;g1384a485e20_12_61"/>
          <p:cNvSpPr txBox="1"/>
          <p:nvPr/>
        </p:nvSpPr>
        <p:spPr>
          <a:xfrm>
            <a:off x="485250" y="709575"/>
            <a:ext cx="11221500" cy="6515400"/>
          </a:xfrm>
          <a:prstGeom prst="rect">
            <a:avLst/>
          </a:prstGeom>
          <a:noFill/>
          <a:ln>
            <a:noFill/>
          </a:ln>
        </p:spPr>
        <p:txBody>
          <a:bodyPr spcFirstLastPara="1" wrap="square" lIns="91425" tIns="91425" rIns="91425" bIns="91425" anchor="t" anchorCtr="0">
            <a:noAutofit/>
          </a:bodyPr>
          <a:lstStyle/>
          <a:p>
            <a:pPr marL="457200" lvl="0" indent="-368300" algn="just" rtl="0">
              <a:lnSpc>
                <a:spcPct val="115000"/>
              </a:lnSpc>
              <a:spcBef>
                <a:spcPts val="0"/>
              </a:spcBef>
              <a:spcAft>
                <a:spcPts val="0"/>
              </a:spcAft>
              <a:buClr>
                <a:schemeClr val="dk1"/>
              </a:buClr>
              <a:buSzPts val="2200"/>
              <a:buChar char="➢"/>
            </a:pPr>
            <a:r>
              <a:rPr lang="pt-BR" sz="2200">
                <a:solidFill>
                  <a:schemeClr val="dk1"/>
                </a:solidFill>
              </a:rPr>
              <a:t>Mudança de cultura, voltada ao uso racional na utilização compartilhada dos bens, espaços, insumos/produtos, de forma a evitar perdas de produtos diante da validade, ou mesmo espaços e bens que possam ser compartilhados de forma multiusuária;</a:t>
            </a:r>
            <a:endParaRPr sz="2200">
              <a:solidFill>
                <a:schemeClr val="dk1"/>
              </a:solidFill>
            </a:endParaRPr>
          </a:p>
          <a:p>
            <a:pPr marL="457200" lvl="0" indent="-368300" algn="just" rtl="0">
              <a:lnSpc>
                <a:spcPct val="115000"/>
              </a:lnSpc>
              <a:spcBef>
                <a:spcPts val="0"/>
              </a:spcBef>
              <a:spcAft>
                <a:spcPts val="0"/>
              </a:spcAft>
              <a:buClr>
                <a:schemeClr val="dk1"/>
              </a:buClr>
              <a:buSzPts val="2200"/>
              <a:buChar char="➢"/>
            </a:pPr>
            <a:r>
              <a:rPr lang="pt-BR" sz="2200">
                <a:solidFill>
                  <a:schemeClr val="dk1"/>
                </a:solidFill>
              </a:rPr>
              <a:t>Envolvimento de pessoas, enquanto atores no processo de transformação e aprimoramento da máquina pública; e</a:t>
            </a:r>
            <a:endParaRPr sz="2200">
              <a:solidFill>
                <a:schemeClr val="dk1"/>
              </a:solidFill>
            </a:endParaRPr>
          </a:p>
          <a:p>
            <a:pPr marL="457200" lvl="0" indent="-368300" algn="just" rtl="0">
              <a:lnSpc>
                <a:spcPct val="115000"/>
              </a:lnSpc>
              <a:spcBef>
                <a:spcPts val="0"/>
              </a:spcBef>
              <a:spcAft>
                <a:spcPts val="0"/>
              </a:spcAft>
              <a:buClr>
                <a:schemeClr val="dk1"/>
              </a:buClr>
              <a:buSzPts val="2200"/>
              <a:buChar char="➢"/>
            </a:pPr>
            <a:r>
              <a:rPr lang="pt-BR" sz="2200">
                <a:solidFill>
                  <a:schemeClr val="dk1"/>
                </a:solidFill>
              </a:rPr>
              <a:t>Contínuo processo de capacitação da equipe e oferta interna.</a:t>
            </a:r>
            <a:endParaRPr sz="2200">
              <a:solidFill>
                <a:schemeClr val="dk1"/>
              </a:solidFill>
            </a:endParaRPr>
          </a:p>
          <a:p>
            <a:pPr marL="457200" lvl="0" indent="-368300" algn="just" rtl="0">
              <a:lnSpc>
                <a:spcPct val="115000"/>
              </a:lnSpc>
              <a:spcBef>
                <a:spcPts val="0"/>
              </a:spcBef>
              <a:spcAft>
                <a:spcPts val="0"/>
              </a:spcAft>
              <a:buClr>
                <a:schemeClr val="dk1"/>
              </a:buClr>
              <a:buSzPts val="2200"/>
              <a:buChar char="➢"/>
            </a:pPr>
            <a:r>
              <a:rPr lang="pt-BR" sz="2200">
                <a:solidFill>
                  <a:schemeClr val="dk1"/>
                </a:solidFill>
              </a:rPr>
              <a:t>Normatização e implementação da nova Lei de Licitações</a:t>
            </a:r>
            <a:endParaRPr sz="2200">
              <a:solidFill>
                <a:schemeClr val="dk1"/>
              </a:solidFill>
            </a:endParaRPr>
          </a:p>
          <a:p>
            <a:pPr marL="457200" lvl="0" indent="-368300" algn="just" rtl="0">
              <a:lnSpc>
                <a:spcPct val="115000"/>
              </a:lnSpc>
              <a:spcBef>
                <a:spcPts val="0"/>
              </a:spcBef>
              <a:spcAft>
                <a:spcPts val="0"/>
              </a:spcAft>
              <a:buClr>
                <a:schemeClr val="dk1"/>
              </a:buClr>
              <a:buSzPts val="2200"/>
              <a:buChar char="➢"/>
            </a:pPr>
            <a:r>
              <a:rPr lang="pt-BR" sz="2200">
                <a:solidFill>
                  <a:schemeClr val="dk1"/>
                </a:solidFill>
              </a:rPr>
              <a:t>Unidades demandantes promovam com responsabilidade o planejamento quantitativo de itens de bens, produtos e serviços a serem previstos para aquisição, de modo a evitar subdimensionamento ou superdimensionamento, inclusive realizando cada vez mais,a centralização de demandas por produtos, evitando dispensas de licitações, pois traz economia de escala, economicidade processual e cumprimos com o planejamento das compras públicas.</a:t>
            </a:r>
            <a:endParaRPr sz="2200">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sz="2400">
              <a:solidFill>
                <a:schemeClr val="dk1"/>
              </a:solidFill>
            </a:endParaRPr>
          </a:p>
          <a:p>
            <a:pPr marL="0" lvl="0" indent="0" algn="just" rtl="0">
              <a:lnSpc>
                <a:spcPct val="115000"/>
              </a:lnSpc>
              <a:spcBef>
                <a:spcPts val="0"/>
              </a:spcBef>
              <a:spcAft>
                <a:spcPts val="0"/>
              </a:spcAft>
              <a:buNone/>
            </a:pPr>
            <a:endParaRPr sz="2400">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sz="2400">
              <a:solidFill>
                <a:schemeClr val="dk1"/>
              </a:solidFill>
            </a:endParaRPr>
          </a:p>
        </p:txBody>
      </p:sp>
      <p:sp>
        <p:nvSpPr>
          <p:cNvPr id="724" name="Google Shape;724;g1384a485e20_12_61"/>
          <p:cNvSpPr txBox="1"/>
          <p:nvPr/>
        </p:nvSpPr>
        <p:spPr>
          <a:xfrm>
            <a:off x="351800" y="338675"/>
            <a:ext cx="10853400" cy="446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2300" b="1"/>
              <a:t>DESAFIOS</a:t>
            </a:r>
            <a:endParaRPr sz="23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g1384a485e20_12_7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730" name="Google Shape;730;g1384a485e20_12_7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731" name="Google Shape;731;g1384a485e20_12_72"/>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732" name="Google Shape;732;g1384a485e20_12_72"/>
          <p:cNvSpPr txBox="1"/>
          <p:nvPr/>
        </p:nvSpPr>
        <p:spPr>
          <a:xfrm>
            <a:off x="485250" y="817325"/>
            <a:ext cx="11221500" cy="5778600"/>
          </a:xfrm>
          <a:prstGeom prst="rect">
            <a:avLst/>
          </a:prstGeom>
          <a:noFill/>
          <a:ln>
            <a:noFill/>
          </a:ln>
        </p:spPr>
        <p:txBody>
          <a:bodyPr spcFirstLastPara="1" wrap="square" lIns="91425" tIns="91425" rIns="91425" bIns="91425" anchor="t" anchorCtr="0">
            <a:noAutofit/>
          </a:bodyPr>
          <a:lstStyle/>
          <a:p>
            <a:pPr marL="457200" lvl="0" indent="-368300" algn="just" rtl="0">
              <a:lnSpc>
                <a:spcPct val="115000"/>
              </a:lnSpc>
              <a:spcBef>
                <a:spcPts val="0"/>
              </a:spcBef>
              <a:spcAft>
                <a:spcPts val="0"/>
              </a:spcAft>
              <a:buClr>
                <a:schemeClr val="dk1"/>
              </a:buClr>
              <a:buSzPts val="2200"/>
              <a:buChar char="➢"/>
            </a:pPr>
            <a:r>
              <a:rPr lang="pt-BR" sz="2200" dirty="0">
                <a:solidFill>
                  <a:schemeClr val="dk1"/>
                </a:solidFill>
              </a:rPr>
              <a:t>Implantação REUSE - Solução desenvolvida pelo Ministério da Economia, que oferta bens móveis e serviços para a administração pública, disponibilizados pelos próprios órgãos de governo ou oferecidos por particulares de forma não onerosa. O Reuse é uma ferramenta que desburocratiza e garante a transparência aos processos de incorporação e transferência de patrimônio da União, otimizando a gestão do recurso público com consumo consciente e sustentável. </a:t>
            </a:r>
            <a:endParaRPr sz="2200" dirty="0">
              <a:solidFill>
                <a:schemeClr val="dk1"/>
              </a:solidFill>
            </a:endParaRPr>
          </a:p>
          <a:p>
            <a:pPr marL="457200" lvl="0" indent="-368300" algn="just" rtl="0">
              <a:lnSpc>
                <a:spcPct val="115000"/>
              </a:lnSpc>
              <a:spcBef>
                <a:spcPts val="0"/>
              </a:spcBef>
              <a:spcAft>
                <a:spcPts val="0"/>
              </a:spcAft>
              <a:buClr>
                <a:schemeClr val="dk1"/>
              </a:buClr>
              <a:buSzPts val="2200"/>
              <a:buChar char="➢"/>
            </a:pPr>
            <a:r>
              <a:rPr lang="pt-BR" sz="2200" dirty="0">
                <a:solidFill>
                  <a:schemeClr val="dk1"/>
                </a:solidFill>
              </a:rPr>
              <a:t>Fomentar o chamamento público para parcerias visando melhoria da captação de bens e serviços por doações;</a:t>
            </a:r>
            <a:endParaRPr sz="2200" dirty="0">
              <a:solidFill>
                <a:schemeClr val="dk1"/>
              </a:solidFill>
            </a:endParaRPr>
          </a:p>
          <a:p>
            <a:pPr marL="457200" lvl="0" indent="-368300" algn="just" rtl="0">
              <a:lnSpc>
                <a:spcPct val="115000"/>
              </a:lnSpc>
              <a:spcBef>
                <a:spcPts val="0"/>
              </a:spcBef>
              <a:spcAft>
                <a:spcPts val="0"/>
              </a:spcAft>
              <a:buClr>
                <a:schemeClr val="dk1"/>
              </a:buClr>
              <a:buSzPts val="2200"/>
              <a:buChar char="➢"/>
            </a:pPr>
            <a:r>
              <a:rPr lang="pt-BR" sz="2200" dirty="0">
                <a:solidFill>
                  <a:schemeClr val="dk1"/>
                </a:solidFill>
              </a:rPr>
              <a:t>SIADS (Sistema Integrado de Administração e Serviços)</a:t>
            </a:r>
            <a:endParaRPr sz="2200" dirty="0">
              <a:solidFill>
                <a:schemeClr val="dk1"/>
              </a:solidFill>
            </a:endParaRPr>
          </a:p>
          <a:p>
            <a:pPr marL="457200" lvl="0" indent="-368300" algn="just" rtl="0">
              <a:lnSpc>
                <a:spcPct val="115000"/>
              </a:lnSpc>
              <a:spcBef>
                <a:spcPts val="0"/>
              </a:spcBef>
              <a:spcAft>
                <a:spcPts val="0"/>
              </a:spcAft>
              <a:buClr>
                <a:schemeClr val="dk1"/>
              </a:buClr>
              <a:buSzPts val="2200"/>
              <a:buChar char="➢"/>
            </a:pPr>
            <a:r>
              <a:rPr lang="pt-BR" sz="2200" dirty="0">
                <a:solidFill>
                  <a:schemeClr val="dk1"/>
                </a:solidFill>
              </a:rPr>
              <a:t>Almoxarifado Virtual - Compra </a:t>
            </a:r>
            <a:r>
              <a:rPr lang="pt-BR" sz="2200" dirty="0" err="1">
                <a:solidFill>
                  <a:schemeClr val="dk1"/>
                </a:solidFill>
              </a:rPr>
              <a:t>outsoursing</a:t>
            </a:r>
            <a:r>
              <a:rPr lang="pt-BR" sz="2200" dirty="0">
                <a:solidFill>
                  <a:schemeClr val="dk1"/>
                </a:solidFill>
              </a:rPr>
              <a:t> - gerando economia de escala e processual, evitando estocagem desnecessária. </a:t>
            </a:r>
            <a:endParaRPr sz="2200" dirty="0">
              <a:solidFill>
                <a:schemeClr val="dk1"/>
              </a:solidFill>
            </a:endParaRPr>
          </a:p>
          <a:p>
            <a:pPr marL="457200" lvl="0" indent="-368300" algn="just" rtl="0">
              <a:lnSpc>
                <a:spcPct val="115000"/>
              </a:lnSpc>
              <a:spcBef>
                <a:spcPts val="0"/>
              </a:spcBef>
              <a:spcAft>
                <a:spcPts val="0"/>
              </a:spcAft>
              <a:buClr>
                <a:schemeClr val="dk1"/>
              </a:buClr>
              <a:buSzPts val="2200"/>
              <a:buChar char="➢"/>
            </a:pPr>
            <a:r>
              <a:rPr lang="pt-BR" sz="2200" dirty="0">
                <a:solidFill>
                  <a:schemeClr val="dk1"/>
                </a:solidFill>
              </a:rPr>
              <a:t>Implantação do </a:t>
            </a:r>
            <a:r>
              <a:rPr lang="pt-BR" sz="2200" dirty="0" err="1">
                <a:solidFill>
                  <a:schemeClr val="dk1"/>
                </a:solidFill>
              </a:rPr>
              <a:t>TaxiGov</a:t>
            </a:r>
            <a:r>
              <a:rPr lang="pt-BR" sz="2200" dirty="0">
                <a:solidFill>
                  <a:schemeClr val="dk1"/>
                </a:solidFill>
              </a:rPr>
              <a:t> - geração custos com manutenção e abastecimento da frota</a:t>
            </a:r>
            <a:endParaRPr sz="2200" dirty="0">
              <a:solidFill>
                <a:schemeClr val="dk1"/>
              </a:solidFill>
            </a:endParaRPr>
          </a:p>
          <a:p>
            <a:pPr marL="0" lvl="0" indent="0" algn="just" rtl="0">
              <a:lnSpc>
                <a:spcPct val="115000"/>
              </a:lnSpc>
              <a:spcBef>
                <a:spcPts val="0"/>
              </a:spcBef>
              <a:spcAft>
                <a:spcPts val="0"/>
              </a:spcAft>
              <a:buNone/>
            </a:pPr>
            <a:endParaRPr sz="2400" dirty="0">
              <a:solidFill>
                <a:schemeClr val="dk1"/>
              </a:solidFill>
            </a:endParaRPr>
          </a:p>
          <a:p>
            <a:pPr marL="0" lvl="0" indent="0" algn="just" rtl="0">
              <a:lnSpc>
                <a:spcPct val="115000"/>
              </a:lnSpc>
              <a:spcBef>
                <a:spcPts val="0"/>
              </a:spcBef>
              <a:spcAft>
                <a:spcPts val="0"/>
              </a:spcAft>
              <a:buNone/>
            </a:pPr>
            <a:endParaRPr sz="2400" dirty="0">
              <a:solidFill>
                <a:schemeClr val="dk1"/>
              </a:solidFill>
            </a:endParaRPr>
          </a:p>
        </p:txBody>
      </p:sp>
      <p:sp>
        <p:nvSpPr>
          <p:cNvPr id="733" name="Google Shape;733;g1384a485e20_12_72"/>
          <p:cNvSpPr txBox="1"/>
          <p:nvPr/>
        </p:nvSpPr>
        <p:spPr>
          <a:xfrm>
            <a:off x="529200" y="370925"/>
            <a:ext cx="10853400" cy="446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2300" b="1"/>
              <a:t>DESAFIOS</a:t>
            </a:r>
            <a:endParaRPr sz="23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g1384a485e20_15_151"/>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739" name="Google Shape;739;g1384a485e20_15_15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740" name="Google Shape;740;g1384a485e20_15_151"/>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741" name="Google Shape;741;g1384a485e20_15_151"/>
          <p:cNvSpPr txBox="1"/>
          <p:nvPr/>
        </p:nvSpPr>
        <p:spPr>
          <a:xfrm>
            <a:off x="485250" y="817325"/>
            <a:ext cx="11221500" cy="5778600"/>
          </a:xfrm>
          <a:prstGeom prst="rect">
            <a:avLst/>
          </a:prstGeom>
          <a:noFill/>
          <a:ln>
            <a:noFill/>
          </a:ln>
        </p:spPr>
        <p:txBody>
          <a:bodyPr spcFirstLastPara="1" wrap="square" lIns="91425" tIns="91425" rIns="91425" bIns="91425" anchor="t" anchorCtr="0">
            <a:noAutofit/>
          </a:bodyPr>
          <a:lstStyle/>
          <a:p>
            <a:pPr marL="457200" lvl="0" indent="-368300" algn="just" rtl="0">
              <a:lnSpc>
                <a:spcPct val="115000"/>
              </a:lnSpc>
              <a:spcBef>
                <a:spcPts val="0"/>
              </a:spcBef>
              <a:spcAft>
                <a:spcPts val="0"/>
              </a:spcAft>
              <a:buClr>
                <a:schemeClr val="dk1"/>
              </a:buClr>
              <a:buSzPts val="2200"/>
              <a:buChar char="➢"/>
            </a:pPr>
            <a:r>
              <a:rPr lang="pt-BR" sz="2200" dirty="0">
                <a:solidFill>
                  <a:schemeClr val="dk1"/>
                </a:solidFill>
              </a:rPr>
              <a:t>Implantação PAA -  Plano de Aquisição de Alimentos. Exigência da comprovação de origem da produção de agricultores familiares, das suas organizações, de empreendedores familiares rurais e dos demais beneficiários da Lei n. 11.326, de 2006.”</a:t>
            </a:r>
          </a:p>
          <a:p>
            <a:pPr marL="88900" lvl="0" algn="just" rtl="0">
              <a:lnSpc>
                <a:spcPct val="115000"/>
              </a:lnSpc>
              <a:spcBef>
                <a:spcPts val="0"/>
              </a:spcBef>
              <a:spcAft>
                <a:spcPts val="0"/>
              </a:spcAft>
              <a:buClr>
                <a:schemeClr val="dk1"/>
              </a:buClr>
              <a:buSzPts val="2200"/>
            </a:pPr>
            <a:endParaRPr sz="2200" dirty="0">
              <a:solidFill>
                <a:schemeClr val="dk1"/>
              </a:solidFill>
            </a:endParaRPr>
          </a:p>
          <a:p>
            <a:pPr marL="457200" lvl="0" indent="-368300" algn="just" rtl="0">
              <a:lnSpc>
                <a:spcPct val="115000"/>
              </a:lnSpc>
              <a:spcBef>
                <a:spcPts val="0"/>
              </a:spcBef>
              <a:spcAft>
                <a:spcPts val="0"/>
              </a:spcAft>
              <a:buClr>
                <a:schemeClr val="dk1"/>
              </a:buClr>
              <a:buSzPts val="2200"/>
              <a:buChar char="➢"/>
            </a:pPr>
            <a:r>
              <a:rPr lang="pt-BR" sz="2200" dirty="0">
                <a:solidFill>
                  <a:schemeClr val="dk1"/>
                </a:solidFill>
              </a:rPr>
              <a:t>Fomentar o chamamento público para atendimento do Programa de Aquisições de Alimentos (PAA), devem ser feitas através do procedimento "chamada pública", nos termos do Decreto federal nº 7.775/2012, inclusive para fins de atendimento ao percentual mínimo de 30% do total de recursos destinados no exercício financeiro para a aquisição de gêneros alimentícios, nos termos do Decreto federal nº 8.473/2015.</a:t>
            </a:r>
            <a:endParaRPr sz="2200" dirty="0">
              <a:solidFill>
                <a:schemeClr val="dk1"/>
              </a:solidFill>
            </a:endParaRPr>
          </a:p>
          <a:p>
            <a:pPr marL="457200" lvl="0" indent="0" algn="just" rtl="0">
              <a:lnSpc>
                <a:spcPct val="115000"/>
              </a:lnSpc>
              <a:spcBef>
                <a:spcPts val="0"/>
              </a:spcBef>
              <a:spcAft>
                <a:spcPts val="0"/>
              </a:spcAft>
              <a:buNone/>
            </a:pPr>
            <a:endParaRPr sz="2400" dirty="0">
              <a:solidFill>
                <a:schemeClr val="dk1"/>
              </a:solidFill>
            </a:endParaRPr>
          </a:p>
          <a:p>
            <a:pPr marL="0" lvl="0" indent="0" algn="just" rtl="0">
              <a:lnSpc>
                <a:spcPct val="115000"/>
              </a:lnSpc>
              <a:spcBef>
                <a:spcPts val="0"/>
              </a:spcBef>
              <a:spcAft>
                <a:spcPts val="0"/>
              </a:spcAft>
              <a:buNone/>
            </a:pPr>
            <a:endParaRPr sz="2400" dirty="0">
              <a:solidFill>
                <a:schemeClr val="dk1"/>
              </a:solidFill>
            </a:endParaRPr>
          </a:p>
          <a:p>
            <a:pPr marL="0" lvl="0" indent="0" algn="just" rtl="0">
              <a:lnSpc>
                <a:spcPct val="115000"/>
              </a:lnSpc>
              <a:spcBef>
                <a:spcPts val="0"/>
              </a:spcBef>
              <a:spcAft>
                <a:spcPts val="0"/>
              </a:spcAft>
              <a:buNone/>
            </a:pPr>
            <a:endParaRPr sz="2400" dirty="0">
              <a:solidFill>
                <a:schemeClr val="dk1"/>
              </a:solidFill>
            </a:endParaRPr>
          </a:p>
        </p:txBody>
      </p:sp>
      <p:sp>
        <p:nvSpPr>
          <p:cNvPr id="742" name="Google Shape;742;g1384a485e20_15_151"/>
          <p:cNvSpPr txBox="1"/>
          <p:nvPr/>
        </p:nvSpPr>
        <p:spPr>
          <a:xfrm>
            <a:off x="529200" y="370925"/>
            <a:ext cx="10853400" cy="446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2300" b="1"/>
              <a:t>DESAFIOS</a:t>
            </a:r>
            <a:endParaRPr sz="23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1473d6c701c_0_11"/>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129" name="Google Shape;129;g1473d6c701c_0_1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130" name="Google Shape;130;g1473d6c701c_0_11"/>
          <p:cNvPicPr preferRelativeResize="0"/>
          <p:nvPr/>
        </p:nvPicPr>
        <p:blipFill rotWithShape="1">
          <a:blip r:embed="rId3">
            <a:alphaModFix/>
          </a:blip>
          <a:srcRect/>
          <a:stretch/>
        </p:blipFill>
        <p:spPr>
          <a:xfrm>
            <a:off x="0" y="0"/>
            <a:ext cx="12192001" cy="6858000"/>
          </a:xfrm>
          <a:prstGeom prst="rect">
            <a:avLst/>
          </a:prstGeom>
          <a:noFill/>
          <a:ln>
            <a:noFill/>
          </a:ln>
        </p:spPr>
      </p:pic>
      <p:pic>
        <p:nvPicPr>
          <p:cNvPr id="131" name="Google Shape;131;g1473d6c701c_0_11"/>
          <p:cNvPicPr preferRelativeResize="0"/>
          <p:nvPr/>
        </p:nvPicPr>
        <p:blipFill rotWithShape="1">
          <a:blip r:embed="rId4">
            <a:alphaModFix/>
          </a:blip>
          <a:srcRect/>
          <a:stretch/>
        </p:blipFill>
        <p:spPr>
          <a:xfrm>
            <a:off x="-4953" y="5253563"/>
            <a:ext cx="2272034" cy="1367941"/>
          </a:xfrm>
          <a:prstGeom prst="rect">
            <a:avLst/>
          </a:prstGeom>
          <a:noFill/>
          <a:ln>
            <a:noFill/>
          </a:ln>
        </p:spPr>
      </p:pic>
      <p:pic>
        <p:nvPicPr>
          <p:cNvPr id="132" name="Google Shape;132;g1473d6c701c_0_11" descr="C:\Users\halissonrafael\OneDrive\Área de Trabalho\Fotos\Lixeiras.jpeg"/>
          <p:cNvPicPr preferRelativeResize="0"/>
          <p:nvPr/>
        </p:nvPicPr>
        <p:blipFill rotWithShape="1">
          <a:blip r:embed="rId5">
            <a:alphaModFix/>
          </a:blip>
          <a:srcRect/>
          <a:stretch/>
        </p:blipFill>
        <p:spPr>
          <a:xfrm>
            <a:off x="2482011" y="5253563"/>
            <a:ext cx="2330506" cy="1367941"/>
          </a:xfrm>
          <a:prstGeom prst="rect">
            <a:avLst/>
          </a:prstGeom>
          <a:noFill/>
          <a:ln>
            <a:noFill/>
          </a:ln>
        </p:spPr>
      </p:pic>
      <p:pic>
        <p:nvPicPr>
          <p:cNvPr id="133" name="Google Shape;133;g1473d6c701c_0_11"/>
          <p:cNvPicPr preferRelativeResize="0"/>
          <p:nvPr/>
        </p:nvPicPr>
        <p:blipFill rotWithShape="1">
          <a:blip r:embed="rId6">
            <a:alphaModFix/>
          </a:blip>
          <a:srcRect/>
          <a:stretch/>
        </p:blipFill>
        <p:spPr>
          <a:xfrm>
            <a:off x="4982568" y="5252204"/>
            <a:ext cx="1991888" cy="1369301"/>
          </a:xfrm>
          <a:prstGeom prst="rect">
            <a:avLst/>
          </a:prstGeom>
          <a:noFill/>
          <a:ln>
            <a:noFill/>
          </a:ln>
        </p:spPr>
      </p:pic>
      <p:pic>
        <p:nvPicPr>
          <p:cNvPr id="134" name="Google Shape;134;g1473d6c701c_0_11"/>
          <p:cNvPicPr preferRelativeResize="0"/>
          <p:nvPr/>
        </p:nvPicPr>
        <p:blipFill rotWithShape="1">
          <a:blip r:embed="rId7">
            <a:alphaModFix/>
          </a:blip>
          <a:srcRect/>
          <a:stretch/>
        </p:blipFill>
        <p:spPr>
          <a:xfrm>
            <a:off x="7102758" y="5252204"/>
            <a:ext cx="1598320" cy="1373130"/>
          </a:xfrm>
          <a:prstGeom prst="rect">
            <a:avLst/>
          </a:prstGeom>
          <a:noFill/>
          <a:ln>
            <a:noFill/>
          </a:ln>
        </p:spPr>
      </p:pic>
      <p:pic>
        <p:nvPicPr>
          <p:cNvPr id="135" name="Google Shape;135;g1473d6c701c_0_11" descr="C:\Users\halissonrafael\OneDrive\Área de Trabalho\Fotos\WhatsApp Image 2020-05-09 at 12.52.10.jpeg"/>
          <p:cNvPicPr preferRelativeResize="0"/>
          <p:nvPr/>
        </p:nvPicPr>
        <p:blipFill rotWithShape="1">
          <a:blip r:embed="rId8">
            <a:alphaModFix/>
          </a:blip>
          <a:srcRect/>
          <a:stretch/>
        </p:blipFill>
        <p:spPr>
          <a:xfrm>
            <a:off x="8829380" y="5255943"/>
            <a:ext cx="2248492" cy="1367418"/>
          </a:xfrm>
          <a:prstGeom prst="rect">
            <a:avLst/>
          </a:prstGeom>
          <a:noFill/>
          <a:ln>
            <a:noFill/>
          </a:ln>
        </p:spPr>
      </p:pic>
      <p:sp>
        <p:nvSpPr>
          <p:cNvPr id="136" name="Google Shape;136;g1473d6c701c_0_11"/>
          <p:cNvSpPr txBox="1"/>
          <p:nvPr/>
        </p:nvSpPr>
        <p:spPr>
          <a:xfrm>
            <a:off x="580575" y="1178150"/>
            <a:ext cx="11104200" cy="72345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0000"/>
              </a:lnSpc>
              <a:spcBef>
                <a:spcPts val="0"/>
              </a:spcBef>
              <a:spcAft>
                <a:spcPts val="0"/>
              </a:spcAft>
              <a:buSzPts val="1800"/>
              <a:buChar char="-"/>
            </a:pPr>
            <a:r>
              <a:rPr lang="pt-BR" sz="1800"/>
              <a:t>Acondicionamento e embalagens</a:t>
            </a:r>
            <a:endParaRPr sz="1800"/>
          </a:p>
          <a:p>
            <a:pPr marL="457200" marR="0" lvl="0" indent="-342900" algn="l" rtl="0">
              <a:lnSpc>
                <a:spcPct val="100000"/>
              </a:lnSpc>
              <a:spcBef>
                <a:spcPts val="0"/>
              </a:spcBef>
              <a:spcAft>
                <a:spcPts val="0"/>
              </a:spcAft>
              <a:buSzPts val="1800"/>
              <a:buChar char="-"/>
            </a:pPr>
            <a:r>
              <a:rPr lang="pt-BR" sz="1800"/>
              <a:t>Materiais hospitalares</a:t>
            </a:r>
            <a:endParaRPr sz="1800"/>
          </a:p>
          <a:p>
            <a:pPr marL="457200" marR="0" lvl="0" indent="-342900" algn="l" rtl="0">
              <a:lnSpc>
                <a:spcPct val="100000"/>
              </a:lnSpc>
              <a:spcBef>
                <a:spcPts val="0"/>
              </a:spcBef>
              <a:spcAft>
                <a:spcPts val="0"/>
              </a:spcAft>
              <a:buSzPts val="1800"/>
              <a:buChar char="-"/>
            </a:pPr>
            <a:r>
              <a:rPr lang="pt-BR" sz="1800"/>
              <a:t>Reagentes e produtos químicos</a:t>
            </a:r>
            <a:endParaRPr sz="1800"/>
          </a:p>
          <a:p>
            <a:pPr marL="457200" marR="0" lvl="0" indent="-342900" algn="l" rtl="0">
              <a:lnSpc>
                <a:spcPct val="100000"/>
              </a:lnSpc>
              <a:spcBef>
                <a:spcPts val="0"/>
              </a:spcBef>
              <a:spcAft>
                <a:spcPts val="0"/>
              </a:spcAft>
              <a:buSzPts val="1800"/>
              <a:buChar char="-"/>
            </a:pPr>
            <a:r>
              <a:rPr lang="pt-BR" sz="1800"/>
              <a:t>Material de Laboratório e Vidrarias</a:t>
            </a:r>
            <a:endParaRPr sz="1800"/>
          </a:p>
          <a:p>
            <a:pPr marL="457200" marR="0" lvl="0" indent="-342900" algn="l" rtl="0">
              <a:lnSpc>
                <a:spcPct val="100000"/>
              </a:lnSpc>
              <a:spcBef>
                <a:spcPts val="0"/>
              </a:spcBef>
              <a:spcAft>
                <a:spcPts val="0"/>
              </a:spcAft>
              <a:buSzPts val="1800"/>
              <a:buChar char="-"/>
            </a:pPr>
            <a:r>
              <a:rPr lang="pt-BR" sz="1800"/>
              <a:t>Material bibliográfico</a:t>
            </a:r>
            <a:endParaRPr sz="1800"/>
          </a:p>
          <a:p>
            <a:pPr marL="457200" marR="0" lvl="0" indent="-342900" algn="l" rtl="0">
              <a:lnSpc>
                <a:spcPct val="100000"/>
              </a:lnSpc>
              <a:spcBef>
                <a:spcPts val="0"/>
              </a:spcBef>
              <a:spcAft>
                <a:spcPts val="0"/>
              </a:spcAft>
              <a:buSzPts val="1800"/>
              <a:buChar char="-"/>
            </a:pPr>
            <a:r>
              <a:rPr lang="pt-BR" sz="1800"/>
              <a:t>Material de meio de cultura e material biológico</a:t>
            </a:r>
            <a:endParaRPr sz="1800"/>
          </a:p>
          <a:p>
            <a:pPr marL="457200" marR="0" lvl="0" indent="-342900" algn="l" rtl="0">
              <a:lnSpc>
                <a:spcPct val="100000"/>
              </a:lnSpc>
              <a:spcBef>
                <a:spcPts val="0"/>
              </a:spcBef>
              <a:spcAft>
                <a:spcPts val="0"/>
              </a:spcAft>
              <a:buSzPts val="1800"/>
              <a:buChar char="-"/>
            </a:pPr>
            <a:r>
              <a:rPr lang="pt-BR" sz="1800"/>
              <a:t>Aquisição de toldos</a:t>
            </a:r>
            <a:endParaRPr sz="1800"/>
          </a:p>
          <a:p>
            <a:pPr marL="457200" marR="0" lvl="0" indent="-342900" algn="l" rtl="0">
              <a:lnSpc>
                <a:spcPct val="100000"/>
              </a:lnSpc>
              <a:spcBef>
                <a:spcPts val="0"/>
              </a:spcBef>
              <a:spcAft>
                <a:spcPts val="0"/>
              </a:spcAft>
              <a:buSzPts val="1800"/>
              <a:buChar char="-"/>
            </a:pPr>
            <a:r>
              <a:rPr lang="pt-BR" sz="1800"/>
              <a:t>Aquisição de Tintas e solventes</a:t>
            </a:r>
            <a:endParaRPr sz="1800"/>
          </a:p>
          <a:p>
            <a:pPr marL="457200" marR="0" lvl="0" indent="-342900" algn="l" rtl="0">
              <a:lnSpc>
                <a:spcPct val="100000"/>
              </a:lnSpc>
              <a:spcBef>
                <a:spcPts val="0"/>
              </a:spcBef>
              <a:spcAft>
                <a:spcPts val="0"/>
              </a:spcAft>
              <a:buSzPts val="1800"/>
              <a:buChar char="-"/>
            </a:pPr>
            <a:r>
              <a:rPr lang="pt-BR" sz="1800"/>
              <a:t>Aquisição de Grades</a:t>
            </a:r>
            <a:endParaRPr sz="1800">
              <a:solidFill>
                <a:schemeClr val="dk1"/>
              </a:solidFill>
            </a:endParaRPr>
          </a:p>
          <a:p>
            <a:pPr marL="457200" lvl="0" indent="-342900" algn="l" rtl="0">
              <a:spcBef>
                <a:spcPts val="0"/>
              </a:spcBef>
              <a:spcAft>
                <a:spcPts val="0"/>
              </a:spcAft>
              <a:buClr>
                <a:schemeClr val="dk1"/>
              </a:buClr>
              <a:buSzPts val="1800"/>
              <a:buChar char="-"/>
            </a:pPr>
            <a:r>
              <a:rPr lang="pt-BR" sz="1800">
                <a:solidFill>
                  <a:schemeClr val="dk1"/>
                </a:solidFill>
              </a:rPr>
              <a:t>Entidade que gestiona Reeducandos</a:t>
            </a:r>
            <a:endParaRPr sz="1800">
              <a:solidFill>
                <a:schemeClr val="dk1"/>
              </a:solidFill>
            </a:endParaRPr>
          </a:p>
          <a:p>
            <a:pPr marL="457200" lvl="0" indent="-342900" algn="l" rtl="0">
              <a:spcBef>
                <a:spcPts val="0"/>
              </a:spcBef>
              <a:spcAft>
                <a:spcPts val="0"/>
              </a:spcAft>
              <a:buClr>
                <a:schemeClr val="dk1"/>
              </a:buClr>
              <a:buSzPts val="1800"/>
              <a:buChar char="-"/>
            </a:pPr>
            <a:r>
              <a:rPr lang="pt-BR" sz="1800">
                <a:solidFill>
                  <a:schemeClr val="dk1"/>
                </a:solidFill>
              </a:rPr>
              <a:t>Empresas especializadas em Mão de Obra Terceirizada (apoio administrativo, limpeza, vigilância)</a:t>
            </a:r>
            <a:endParaRPr sz="1800">
              <a:solidFill>
                <a:schemeClr val="dk1"/>
              </a:solidFill>
            </a:endParaRPr>
          </a:p>
          <a:p>
            <a:pPr marL="457200" lvl="0" indent="-342900" algn="l" rtl="0">
              <a:spcBef>
                <a:spcPts val="0"/>
              </a:spcBef>
              <a:spcAft>
                <a:spcPts val="0"/>
              </a:spcAft>
              <a:buClr>
                <a:schemeClr val="dk1"/>
              </a:buClr>
              <a:buSzPts val="1800"/>
              <a:buChar char="-"/>
            </a:pPr>
            <a:r>
              <a:rPr lang="pt-BR" sz="1800">
                <a:solidFill>
                  <a:schemeClr val="dk1"/>
                </a:solidFill>
              </a:rPr>
              <a:t>Obras e Reformas</a:t>
            </a:r>
            <a:endParaRPr sz="1800">
              <a:solidFill>
                <a:schemeClr val="dk1"/>
              </a:solidFill>
            </a:endParaRPr>
          </a:p>
          <a:p>
            <a:pPr marL="457200" lvl="0" indent="-342900" algn="l" rtl="0">
              <a:spcBef>
                <a:spcPts val="0"/>
              </a:spcBef>
              <a:spcAft>
                <a:spcPts val="0"/>
              </a:spcAft>
              <a:buClr>
                <a:schemeClr val="dk1"/>
              </a:buClr>
              <a:buSzPts val="1800"/>
              <a:buChar char="-"/>
            </a:pPr>
            <a:r>
              <a:rPr lang="pt-BR" sz="1800">
                <a:solidFill>
                  <a:schemeClr val="dk1"/>
                </a:solidFill>
              </a:rPr>
              <a:t>Serviços de Manutenção Predial</a:t>
            </a:r>
            <a:endParaRPr sz="1800">
              <a:solidFill>
                <a:schemeClr val="dk1"/>
              </a:solidFill>
            </a:endParaRPr>
          </a:p>
          <a:p>
            <a:pPr marL="457200" lvl="0" indent="-342900" algn="l" rtl="0">
              <a:spcBef>
                <a:spcPts val="0"/>
              </a:spcBef>
              <a:spcAft>
                <a:spcPts val="0"/>
              </a:spcAft>
              <a:buClr>
                <a:schemeClr val="dk1"/>
              </a:buClr>
              <a:buSzPts val="1800"/>
              <a:buChar char="-"/>
            </a:pPr>
            <a:r>
              <a:rPr lang="pt-BR" sz="1800">
                <a:solidFill>
                  <a:schemeClr val="dk1"/>
                </a:solidFill>
              </a:rPr>
              <a:t>Serviços de Dedetização</a:t>
            </a:r>
            <a:endParaRPr sz="1800">
              <a:solidFill>
                <a:schemeClr val="dk1"/>
              </a:solidFill>
            </a:endParaRPr>
          </a:p>
          <a:p>
            <a:pPr marL="457200" lvl="0" indent="0" algn="l" rtl="0">
              <a:spcBef>
                <a:spcPts val="0"/>
              </a:spcBef>
              <a:spcAft>
                <a:spcPts val="0"/>
              </a:spcAft>
              <a:buNone/>
            </a:pPr>
            <a:endParaRPr sz="1800">
              <a:solidFill>
                <a:schemeClr val="dk1"/>
              </a:solidFill>
            </a:endParaRPr>
          </a:p>
          <a:p>
            <a:pPr marL="457200" lvl="0" indent="0" algn="l" rtl="0">
              <a:spcBef>
                <a:spcPts val="0"/>
              </a:spcBef>
              <a:spcAft>
                <a:spcPts val="0"/>
              </a:spcAft>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 name="Google Shape;137;g1473d6c701c_0_11"/>
          <p:cNvSpPr txBox="1"/>
          <p:nvPr/>
        </p:nvSpPr>
        <p:spPr>
          <a:xfrm>
            <a:off x="6651153" y="593150"/>
            <a:ext cx="4017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3200" b="1">
                <a:solidFill>
                  <a:srgbClr val="2F5496"/>
                </a:solidFill>
              </a:rPr>
              <a:t>O que compramos?</a:t>
            </a:r>
            <a:endParaRPr sz="3200" b="1" i="0" u="none" strike="noStrike" cap="none">
              <a:solidFill>
                <a:srgbClr val="2F5496"/>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748" name="Google Shape;748;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749" name="Google Shape;749;p2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750" name="Google Shape;750;p24"/>
          <p:cNvSpPr txBox="1"/>
          <p:nvPr/>
        </p:nvSpPr>
        <p:spPr>
          <a:xfrm>
            <a:off x="274150" y="516075"/>
            <a:ext cx="6644400" cy="4128300"/>
          </a:xfrm>
          <a:prstGeom prst="rect">
            <a:avLst/>
          </a:prstGeom>
          <a:noFill/>
          <a:ln>
            <a:noFill/>
          </a:ln>
        </p:spPr>
        <p:txBody>
          <a:bodyPr spcFirstLastPara="1" wrap="square" lIns="91425" tIns="91425" rIns="91425" bIns="91425" anchor="t" anchorCtr="0">
            <a:noAutofit/>
          </a:bodyPr>
          <a:lstStyle/>
          <a:p>
            <a:pPr marL="457200" lvl="0" indent="0" algn="just" rtl="0">
              <a:lnSpc>
                <a:spcPct val="115000"/>
              </a:lnSpc>
              <a:spcBef>
                <a:spcPts val="0"/>
              </a:spcBef>
              <a:spcAft>
                <a:spcPts val="0"/>
              </a:spcAft>
              <a:buNone/>
            </a:pPr>
            <a:r>
              <a:rPr lang="pt-BR" sz="3000" b="1">
                <a:solidFill>
                  <a:schemeClr val="dk1"/>
                </a:solidFill>
              </a:rPr>
              <a:t>•</a:t>
            </a:r>
            <a:r>
              <a:rPr lang="pt-BR" sz="1800" b="1">
                <a:solidFill>
                  <a:schemeClr val="dk1"/>
                </a:solidFill>
              </a:rPr>
              <a:t>Promoção de capacitação aos Coad’s e SECAD’s, para elaboração de Termo de Referência, buscando melhorar a excelência e qualidade na instrução dos processos licitatórios, afim dispormos uma licitação sustentável.  </a:t>
            </a:r>
            <a:endParaRPr sz="1800" b="1">
              <a:solidFill>
                <a:schemeClr val="dk1"/>
              </a:solidFill>
            </a:endParaRPr>
          </a:p>
          <a:p>
            <a:pPr marL="457200" lvl="0" indent="0" algn="just" rtl="0">
              <a:lnSpc>
                <a:spcPct val="115000"/>
              </a:lnSpc>
              <a:spcBef>
                <a:spcPts val="0"/>
              </a:spcBef>
              <a:spcAft>
                <a:spcPts val="0"/>
              </a:spcAft>
              <a:buNone/>
            </a:pPr>
            <a:r>
              <a:rPr lang="pt-BR" sz="3000" b="1">
                <a:solidFill>
                  <a:schemeClr val="dk1"/>
                </a:solidFill>
              </a:rPr>
              <a:t>•</a:t>
            </a:r>
            <a:r>
              <a:rPr lang="pt-BR" sz="1800" b="1">
                <a:solidFill>
                  <a:schemeClr val="dk1"/>
                </a:solidFill>
              </a:rPr>
              <a:t>Ciclos de Conversas Técnicas com temas: Gestão e Fiscalização de Contratos de Terceirização de M.O., Realinhamento e Reequilíbrio Econômico-Financeiro de Contratos, Formação de Custos de Contratações, Príncípio da Motivação no dia a dia do Servidor.</a:t>
            </a:r>
            <a:endParaRPr sz="1800" b="1">
              <a:solidFill>
                <a:schemeClr val="dk1"/>
              </a:solidFill>
            </a:endParaRPr>
          </a:p>
          <a:p>
            <a:pPr marL="457200" marR="0" lvl="0" indent="0" algn="just" rtl="0">
              <a:lnSpc>
                <a:spcPct val="100000"/>
              </a:lnSpc>
              <a:spcBef>
                <a:spcPts val="0"/>
              </a:spcBef>
              <a:spcAft>
                <a:spcPts val="0"/>
              </a:spcAft>
              <a:buNone/>
            </a:pPr>
            <a:r>
              <a:rPr lang="pt-BR" sz="2700" b="0" i="0" u="none" strike="noStrike" cap="none">
                <a:solidFill>
                  <a:schemeClr val="dk1"/>
                </a:solidFill>
                <a:latin typeface="Calibri"/>
                <a:ea typeface="Calibri"/>
                <a:cs typeface="Calibri"/>
                <a:sym typeface="Calibri"/>
              </a:rPr>
              <a:t>                                                        </a:t>
            </a:r>
            <a:endParaRPr/>
          </a:p>
        </p:txBody>
      </p:sp>
      <p:pic>
        <p:nvPicPr>
          <p:cNvPr id="751" name="Google Shape;751;p24"/>
          <p:cNvPicPr preferRelativeResize="0"/>
          <p:nvPr/>
        </p:nvPicPr>
        <p:blipFill rotWithShape="1">
          <a:blip r:embed="rId4">
            <a:alphaModFix/>
          </a:blip>
          <a:srcRect/>
          <a:stretch/>
        </p:blipFill>
        <p:spPr>
          <a:xfrm>
            <a:off x="7072288" y="995395"/>
            <a:ext cx="4712465" cy="3015179"/>
          </a:xfrm>
          <a:prstGeom prst="rect">
            <a:avLst/>
          </a:prstGeom>
          <a:noFill/>
          <a:ln>
            <a:noFill/>
          </a:ln>
        </p:spPr>
      </p:pic>
      <p:pic>
        <p:nvPicPr>
          <p:cNvPr id="752" name="Google Shape;752;p24"/>
          <p:cNvPicPr preferRelativeResize="0"/>
          <p:nvPr/>
        </p:nvPicPr>
        <p:blipFill rotWithShape="1">
          <a:blip r:embed="rId5">
            <a:alphaModFix/>
          </a:blip>
          <a:srcRect/>
          <a:stretch/>
        </p:blipFill>
        <p:spPr>
          <a:xfrm>
            <a:off x="407247" y="4836406"/>
            <a:ext cx="2700200" cy="1537813"/>
          </a:xfrm>
          <a:prstGeom prst="rect">
            <a:avLst/>
          </a:prstGeom>
          <a:noFill/>
          <a:ln>
            <a:noFill/>
          </a:ln>
        </p:spPr>
      </p:pic>
      <p:pic>
        <p:nvPicPr>
          <p:cNvPr id="753" name="Google Shape;753;p24"/>
          <p:cNvPicPr preferRelativeResize="0"/>
          <p:nvPr/>
        </p:nvPicPr>
        <p:blipFill rotWithShape="1">
          <a:blip r:embed="rId6">
            <a:alphaModFix/>
          </a:blip>
          <a:srcRect/>
          <a:stretch/>
        </p:blipFill>
        <p:spPr>
          <a:xfrm>
            <a:off x="3615818" y="4847903"/>
            <a:ext cx="2653167" cy="1526316"/>
          </a:xfrm>
          <a:prstGeom prst="rect">
            <a:avLst/>
          </a:prstGeom>
          <a:noFill/>
          <a:ln>
            <a:noFill/>
          </a:ln>
        </p:spPr>
      </p:pic>
      <p:pic>
        <p:nvPicPr>
          <p:cNvPr id="754" name="Google Shape;754;p24"/>
          <p:cNvPicPr preferRelativeResize="0"/>
          <p:nvPr/>
        </p:nvPicPr>
        <p:blipFill rotWithShape="1">
          <a:blip r:embed="rId7">
            <a:alphaModFix/>
          </a:blip>
          <a:srcRect/>
          <a:stretch/>
        </p:blipFill>
        <p:spPr>
          <a:xfrm>
            <a:off x="7072288" y="4847903"/>
            <a:ext cx="2447913" cy="15089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760" name="Google Shape;760;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761" name="Google Shape;761;p23"/>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762" name="Google Shape;762;p23"/>
          <p:cNvPicPr preferRelativeResize="0"/>
          <p:nvPr/>
        </p:nvPicPr>
        <p:blipFill rotWithShape="1">
          <a:blip r:embed="rId4">
            <a:alphaModFix/>
          </a:blip>
          <a:srcRect/>
          <a:stretch/>
        </p:blipFill>
        <p:spPr>
          <a:xfrm>
            <a:off x="3790307" y="407988"/>
            <a:ext cx="4286250" cy="714375"/>
          </a:xfrm>
          <a:prstGeom prst="rect">
            <a:avLst/>
          </a:prstGeom>
          <a:noFill/>
          <a:ln>
            <a:noFill/>
          </a:ln>
        </p:spPr>
      </p:pic>
      <p:pic>
        <p:nvPicPr>
          <p:cNvPr id="763" name="Google Shape;763;p23"/>
          <p:cNvPicPr preferRelativeResize="0"/>
          <p:nvPr/>
        </p:nvPicPr>
        <p:blipFill rotWithShape="1">
          <a:blip r:embed="rId5">
            <a:alphaModFix/>
          </a:blip>
          <a:srcRect/>
          <a:stretch/>
        </p:blipFill>
        <p:spPr>
          <a:xfrm>
            <a:off x="299508" y="1801307"/>
            <a:ext cx="2448984" cy="1389074"/>
          </a:xfrm>
          <a:prstGeom prst="rect">
            <a:avLst/>
          </a:prstGeom>
          <a:noFill/>
          <a:ln>
            <a:noFill/>
          </a:ln>
        </p:spPr>
      </p:pic>
      <p:pic>
        <p:nvPicPr>
          <p:cNvPr id="764" name="Google Shape;764;p23"/>
          <p:cNvPicPr preferRelativeResize="0"/>
          <p:nvPr/>
        </p:nvPicPr>
        <p:blipFill rotWithShape="1">
          <a:blip r:embed="rId6">
            <a:alphaModFix/>
          </a:blip>
          <a:srcRect/>
          <a:stretch/>
        </p:blipFill>
        <p:spPr>
          <a:xfrm>
            <a:off x="3232724" y="1757258"/>
            <a:ext cx="2585127" cy="1724259"/>
          </a:xfrm>
          <a:prstGeom prst="rect">
            <a:avLst/>
          </a:prstGeom>
          <a:noFill/>
          <a:ln>
            <a:noFill/>
          </a:ln>
        </p:spPr>
      </p:pic>
      <p:pic>
        <p:nvPicPr>
          <p:cNvPr id="765" name="Google Shape;765;p23"/>
          <p:cNvPicPr preferRelativeResize="0"/>
          <p:nvPr/>
        </p:nvPicPr>
        <p:blipFill rotWithShape="1">
          <a:blip r:embed="rId7">
            <a:alphaModFix/>
          </a:blip>
          <a:srcRect/>
          <a:stretch/>
        </p:blipFill>
        <p:spPr>
          <a:xfrm>
            <a:off x="6314305" y="1801307"/>
            <a:ext cx="2384538" cy="1786540"/>
          </a:xfrm>
          <a:prstGeom prst="rect">
            <a:avLst/>
          </a:prstGeom>
          <a:noFill/>
          <a:ln>
            <a:noFill/>
          </a:ln>
        </p:spPr>
      </p:pic>
      <p:pic>
        <p:nvPicPr>
          <p:cNvPr id="766" name="Google Shape;766;p23"/>
          <p:cNvPicPr preferRelativeResize="0"/>
          <p:nvPr/>
        </p:nvPicPr>
        <p:blipFill rotWithShape="1">
          <a:blip r:embed="rId8">
            <a:alphaModFix/>
          </a:blip>
          <a:srcRect/>
          <a:stretch/>
        </p:blipFill>
        <p:spPr>
          <a:xfrm>
            <a:off x="9311087" y="1783848"/>
            <a:ext cx="2428609" cy="1821457"/>
          </a:xfrm>
          <a:prstGeom prst="rect">
            <a:avLst/>
          </a:prstGeom>
          <a:noFill/>
          <a:ln>
            <a:noFill/>
          </a:ln>
        </p:spPr>
      </p:pic>
      <p:pic>
        <p:nvPicPr>
          <p:cNvPr id="767" name="Google Shape;767;p23"/>
          <p:cNvPicPr preferRelativeResize="0"/>
          <p:nvPr/>
        </p:nvPicPr>
        <p:blipFill rotWithShape="1">
          <a:blip r:embed="rId9">
            <a:alphaModFix/>
          </a:blip>
          <a:srcRect/>
          <a:stretch/>
        </p:blipFill>
        <p:spPr>
          <a:xfrm>
            <a:off x="299508" y="4429919"/>
            <a:ext cx="2287836" cy="1715877"/>
          </a:xfrm>
          <a:prstGeom prst="rect">
            <a:avLst/>
          </a:prstGeom>
          <a:noFill/>
          <a:ln>
            <a:noFill/>
          </a:ln>
        </p:spPr>
      </p:pic>
      <p:pic>
        <p:nvPicPr>
          <p:cNvPr id="768" name="Google Shape;768;p23"/>
          <p:cNvPicPr preferRelativeResize="0"/>
          <p:nvPr/>
        </p:nvPicPr>
        <p:blipFill rotWithShape="1">
          <a:blip r:embed="rId10">
            <a:alphaModFix/>
          </a:blip>
          <a:srcRect/>
          <a:stretch/>
        </p:blipFill>
        <p:spPr>
          <a:xfrm>
            <a:off x="3323046" y="4522159"/>
            <a:ext cx="2494805" cy="1655431"/>
          </a:xfrm>
          <a:prstGeom prst="rect">
            <a:avLst/>
          </a:prstGeom>
          <a:noFill/>
          <a:ln>
            <a:noFill/>
          </a:ln>
        </p:spPr>
      </p:pic>
      <p:pic>
        <p:nvPicPr>
          <p:cNvPr id="769" name="Google Shape;769;p23"/>
          <p:cNvPicPr preferRelativeResize="0"/>
          <p:nvPr/>
        </p:nvPicPr>
        <p:blipFill rotWithShape="1">
          <a:blip r:embed="rId11">
            <a:alphaModFix/>
          </a:blip>
          <a:srcRect/>
          <a:stretch/>
        </p:blipFill>
        <p:spPr>
          <a:xfrm>
            <a:off x="6271323" y="4540004"/>
            <a:ext cx="2141055" cy="1605792"/>
          </a:xfrm>
          <a:prstGeom prst="rect">
            <a:avLst/>
          </a:prstGeom>
          <a:noFill/>
          <a:ln>
            <a:noFill/>
          </a:ln>
        </p:spPr>
      </p:pic>
      <p:pic>
        <p:nvPicPr>
          <p:cNvPr id="770" name="Google Shape;770;p23"/>
          <p:cNvPicPr preferRelativeResize="0"/>
          <p:nvPr/>
        </p:nvPicPr>
        <p:blipFill rotWithShape="1">
          <a:blip r:embed="rId12">
            <a:alphaModFix/>
          </a:blip>
          <a:srcRect/>
          <a:stretch/>
        </p:blipFill>
        <p:spPr>
          <a:xfrm>
            <a:off x="8933785" y="4522159"/>
            <a:ext cx="1985138" cy="1985138"/>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pic>
        <p:nvPicPr>
          <p:cNvPr id="775" name="Google Shape;775;g146af0e12df_2_19"/>
          <p:cNvPicPr preferRelativeResize="0"/>
          <p:nvPr/>
        </p:nvPicPr>
        <p:blipFill rotWithShape="1">
          <a:blip r:embed="rId3">
            <a:alphaModFix/>
          </a:blip>
          <a:srcRect/>
          <a:stretch/>
        </p:blipFill>
        <p:spPr>
          <a:xfrm>
            <a:off x="506776" y="90888"/>
            <a:ext cx="10503308" cy="6235548"/>
          </a:xfrm>
          <a:prstGeom prst="rect">
            <a:avLst/>
          </a:prstGeom>
          <a:noFill/>
          <a:ln>
            <a:noFill/>
          </a:ln>
        </p:spPr>
      </p:pic>
      <p:pic>
        <p:nvPicPr>
          <p:cNvPr id="776" name="Google Shape;776;g146af0e12df_2_19"/>
          <p:cNvPicPr preferRelativeResize="0"/>
          <p:nvPr/>
        </p:nvPicPr>
        <p:blipFill rotWithShape="1">
          <a:blip r:embed="rId4">
            <a:alphaModFix/>
          </a:blip>
          <a:srcRect/>
          <a:stretch/>
        </p:blipFill>
        <p:spPr>
          <a:xfrm>
            <a:off x="0" y="0"/>
            <a:ext cx="12192000" cy="409575"/>
          </a:xfrm>
          <a:prstGeom prst="rect">
            <a:avLst/>
          </a:prstGeom>
          <a:noFill/>
          <a:ln>
            <a:noFill/>
          </a:ln>
        </p:spPr>
      </p:pic>
      <p:pic>
        <p:nvPicPr>
          <p:cNvPr id="777" name="Google Shape;777;g146af0e12df_2_19"/>
          <p:cNvPicPr preferRelativeResize="0"/>
          <p:nvPr/>
        </p:nvPicPr>
        <p:blipFill rotWithShape="1">
          <a:blip r:embed="rId5">
            <a:alphaModFix/>
          </a:blip>
          <a:srcRect/>
          <a:stretch/>
        </p:blipFill>
        <p:spPr>
          <a:xfrm>
            <a:off x="0" y="5702548"/>
            <a:ext cx="12192002" cy="1247775"/>
          </a:xfrm>
          <a:prstGeom prst="rect">
            <a:avLst/>
          </a:prstGeom>
          <a:noFill/>
          <a:ln>
            <a:noFill/>
          </a:ln>
        </p:spPr>
      </p:pic>
      <p:sp>
        <p:nvSpPr>
          <p:cNvPr id="778" name="Google Shape;778;g146af0e12df_2_19"/>
          <p:cNvSpPr txBox="1"/>
          <p:nvPr/>
        </p:nvSpPr>
        <p:spPr>
          <a:xfrm>
            <a:off x="1831125" y="661200"/>
            <a:ext cx="8490300" cy="4756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2100" b="1">
                <a:solidFill>
                  <a:srgbClr val="2F5496"/>
                </a:solidFill>
              </a:rPr>
              <a:t>                                                                             </a:t>
            </a:r>
            <a:r>
              <a:rPr lang="pt-BR" sz="2400" b="1">
                <a:solidFill>
                  <a:srgbClr val="2F5496"/>
                </a:solidFill>
              </a:rPr>
              <a:t>Gratidão…</a:t>
            </a:r>
            <a:endParaRPr sz="2400" b="1">
              <a:solidFill>
                <a:srgbClr val="2F5496"/>
              </a:solidFill>
            </a:endParaRPr>
          </a:p>
          <a:p>
            <a:pPr marL="0" lvl="0" indent="0" algn="ctr" rtl="0">
              <a:spcBef>
                <a:spcPts val="0"/>
              </a:spcBef>
              <a:spcAft>
                <a:spcPts val="0"/>
              </a:spcAft>
              <a:buNone/>
            </a:pPr>
            <a:endParaRPr sz="2100" b="1">
              <a:solidFill>
                <a:srgbClr val="2F5496"/>
              </a:solidFill>
            </a:endParaRPr>
          </a:p>
          <a:p>
            <a:pPr marL="0" lvl="0" indent="0" algn="ctr" rtl="0">
              <a:spcBef>
                <a:spcPts val="0"/>
              </a:spcBef>
              <a:spcAft>
                <a:spcPts val="0"/>
              </a:spcAft>
              <a:buNone/>
            </a:pPr>
            <a:r>
              <a:rPr lang="pt-BR" sz="2100" b="1">
                <a:solidFill>
                  <a:srgbClr val="2F5496"/>
                </a:solidFill>
              </a:rPr>
              <a:t>Marcio de Aquino</a:t>
            </a:r>
            <a:endParaRPr sz="2100" b="1">
              <a:solidFill>
                <a:srgbClr val="2F5496"/>
              </a:solidFill>
            </a:endParaRPr>
          </a:p>
          <a:p>
            <a:pPr marL="0" lvl="0" indent="0" algn="ctr" rtl="0">
              <a:spcBef>
                <a:spcPts val="0"/>
              </a:spcBef>
              <a:spcAft>
                <a:spcPts val="0"/>
              </a:spcAft>
              <a:buNone/>
            </a:pPr>
            <a:endParaRPr sz="2100" b="1">
              <a:solidFill>
                <a:srgbClr val="2F5496"/>
              </a:solidFill>
            </a:endParaRPr>
          </a:p>
          <a:p>
            <a:pPr marL="0" lvl="0" indent="0" algn="ctr" rtl="0">
              <a:spcBef>
                <a:spcPts val="0"/>
              </a:spcBef>
              <a:spcAft>
                <a:spcPts val="0"/>
              </a:spcAft>
              <a:buNone/>
            </a:pPr>
            <a:r>
              <a:rPr lang="pt-BR" sz="2100" b="1">
                <a:solidFill>
                  <a:srgbClr val="2F5496"/>
                </a:solidFill>
              </a:rPr>
              <a:t>Diretor da Diretoria de Gestão de Contratações - Dicont/Proadi</a:t>
            </a:r>
            <a:endParaRPr sz="2100" b="1">
              <a:solidFill>
                <a:srgbClr val="2F5496"/>
              </a:solidFill>
            </a:endParaRPr>
          </a:p>
          <a:p>
            <a:pPr marL="0" lvl="0" indent="0" algn="ctr" rtl="0">
              <a:spcBef>
                <a:spcPts val="0"/>
              </a:spcBef>
              <a:spcAft>
                <a:spcPts val="0"/>
              </a:spcAft>
              <a:buNone/>
            </a:pPr>
            <a:endParaRPr sz="2100">
              <a:solidFill>
                <a:srgbClr val="2F5496"/>
              </a:solidFill>
            </a:endParaRPr>
          </a:p>
          <a:p>
            <a:pPr marL="0" lvl="0" indent="0" algn="ctr" rtl="0">
              <a:spcBef>
                <a:spcPts val="0"/>
              </a:spcBef>
              <a:spcAft>
                <a:spcPts val="0"/>
              </a:spcAft>
              <a:buNone/>
            </a:pPr>
            <a:endParaRPr sz="2100">
              <a:solidFill>
                <a:srgbClr val="2F5496"/>
              </a:solidFill>
            </a:endParaRPr>
          </a:p>
          <a:p>
            <a:pPr marL="0" lvl="0" indent="0" algn="ctr" rtl="0">
              <a:spcBef>
                <a:spcPts val="0"/>
              </a:spcBef>
              <a:spcAft>
                <a:spcPts val="0"/>
              </a:spcAft>
              <a:buNone/>
            </a:pPr>
            <a:r>
              <a:rPr lang="pt-BR" sz="2100">
                <a:solidFill>
                  <a:srgbClr val="2F5496"/>
                </a:solidFill>
              </a:rPr>
              <a:t>E-mail institucional: </a:t>
            </a:r>
            <a:r>
              <a:rPr lang="pt-BR" sz="2100" u="sng">
                <a:solidFill>
                  <a:schemeClr val="hlink"/>
                </a:solidFill>
                <a:hlinkClick r:id="rId6"/>
              </a:rPr>
              <a:t>marcio.aquino@ufms.br</a:t>
            </a:r>
            <a:r>
              <a:rPr lang="pt-BR" sz="2100">
                <a:solidFill>
                  <a:srgbClr val="2F5496"/>
                </a:solidFill>
              </a:rPr>
              <a:t>;</a:t>
            </a:r>
            <a:endParaRPr sz="2100">
              <a:solidFill>
                <a:srgbClr val="2F5496"/>
              </a:solidFill>
            </a:endParaRPr>
          </a:p>
          <a:p>
            <a:pPr marL="0" lvl="0" indent="0" algn="ctr" rtl="0">
              <a:spcBef>
                <a:spcPts val="0"/>
              </a:spcBef>
              <a:spcAft>
                <a:spcPts val="0"/>
              </a:spcAft>
              <a:buNone/>
            </a:pPr>
            <a:endParaRPr sz="2100">
              <a:solidFill>
                <a:srgbClr val="2F5496"/>
              </a:solidFill>
            </a:endParaRPr>
          </a:p>
          <a:p>
            <a:pPr marL="0" lvl="0" indent="0" algn="ctr" rtl="0">
              <a:spcBef>
                <a:spcPts val="0"/>
              </a:spcBef>
              <a:spcAft>
                <a:spcPts val="0"/>
              </a:spcAft>
              <a:buNone/>
            </a:pPr>
            <a:r>
              <a:rPr lang="pt-BR" sz="2100">
                <a:solidFill>
                  <a:srgbClr val="2F5496"/>
                </a:solidFill>
              </a:rPr>
              <a:t>E-mail da Diretoria: </a:t>
            </a:r>
            <a:r>
              <a:rPr lang="pt-BR" sz="2100" u="sng">
                <a:solidFill>
                  <a:schemeClr val="hlink"/>
                </a:solidFill>
                <a:hlinkClick r:id="rId7"/>
              </a:rPr>
              <a:t>dicont.proadi@ufms.br</a:t>
            </a:r>
            <a:r>
              <a:rPr lang="pt-BR" sz="2100">
                <a:solidFill>
                  <a:srgbClr val="2F5496"/>
                </a:solidFill>
              </a:rPr>
              <a:t>;</a:t>
            </a:r>
            <a:endParaRPr sz="2100">
              <a:solidFill>
                <a:srgbClr val="2F5496"/>
              </a:solidFill>
            </a:endParaRPr>
          </a:p>
          <a:p>
            <a:pPr marL="0" lvl="0" indent="0" algn="ctr" rtl="0">
              <a:spcBef>
                <a:spcPts val="0"/>
              </a:spcBef>
              <a:spcAft>
                <a:spcPts val="0"/>
              </a:spcAft>
              <a:buNone/>
            </a:pPr>
            <a:endParaRPr sz="2100">
              <a:solidFill>
                <a:srgbClr val="2F5496"/>
              </a:solidFill>
            </a:endParaRPr>
          </a:p>
          <a:p>
            <a:pPr marL="0" lvl="0" indent="0" algn="ctr" rtl="0">
              <a:spcBef>
                <a:spcPts val="0"/>
              </a:spcBef>
              <a:spcAft>
                <a:spcPts val="0"/>
              </a:spcAft>
              <a:buNone/>
            </a:pPr>
            <a:r>
              <a:rPr lang="pt-BR" sz="2100">
                <a:solidFill>
                  <a:srgbClr val="2F5496"/>
                </a:solidFill>
              </a:rPr>
              <a:t>Ramal: (67) 3345 – 3514; e</a:t>
            </a:r>
            <a:endParaRPr sz="2100">
              <a:solidFill>
                <a:srgbClr val="2F5496"/>
              </a:solidFill>
            </a:endParaRPr>
          </a:p>
          <a:p>
            <a:pPr marL="0" lvl="0" indent="0" algn="ctr" rtl="0">
              <a:spcBef>
                <a:spcPts val="0"/>
              </a:spcBef>
              <a:spcAft>
                <a:spcPts val="0"/>
              </a:spcAft>
              <a:buNone/>
            </a:pPr>
            <a:endParaRPr sz="2100">
              <a:solidFill>
                <a:srgbClr val="2F5496"/>
              </a:solidFill>
            </a:endParaRPr>
          </a:p>
          <a:p>
            <a:pPr marL="0" lvl="0" indent="0" algn="ctr" rtl="0">
              <a:spcBef>
                <a:spcPts val="0"/>
              </a:spcBef>
              <a:spcAft>
                <a:spcPts val="0"/>
              </a:spcAft>
              <a:buNone/>
            </a:pPr>
            <a:r>
              <a:rPr lang="pt-BR" sz="2100">
                <a:solidFill>
                  <a:srgbClr val="2F5496"/>
                </a:solidFill>
              </a:rPr>
              <a:t>Celular/Whatsapp: (67) 99203-5320.</a:t>
            </a:r>
            <a:endParaRPr sz="2100">
              <a:solidFill>
                <a:srgbClr val="2F5496"/>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g1477590c522_1_1"/>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endParaRPr/>
          </a:p>
        </p:txBody>
      </p:sp>
      <p:sp>
        <p:nvSpPr>
          <p:cNvPr id="785" name="Google Shape;785;g1477590c522_1_1"/>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a:p>
        </p:txBody>
      </p:sp>
      <p:pic>
        <p:nvPicPr>
          <p:cNvPr id="786" name="Google Shape;786;g1477590c522_1_1"/>
          <p:cNvPicPr preferRelativeResize="0"/>
          <p:nvPr/>
        </p:nvPicPr>
        <p:blipFill>
          <a:blip r:embed="rId3">
            <a:alphaModFix/>
          </a:blip>
          <a:stretch>
            <a:fillRect/>
          </a:stretch>
        </p:blipFill>
        <p:spPr>
          <a:xfrm>
            <a:off x="0" y="0"/>
            <a:ext cx="12192000" cy="6858000"/>
          </a:xfrm>
          <a:prstGeom prst="rect">
            <a:avLst/>
          </a:prstGeom>
          <a:noFill/>
          <a:ln>
            <a:noFill/>
          </a:ln>
        </p:spPr>
      </p:pic>
      <p:pic>
        <p:nvPicPr>
          <p:cNvPr id="787" name="Google Shape;787;g1477590c522_1_1"/>
          <p:cNvPicPr preferRelativeResize="0"/>
          <p:nvPr/>
        </p:nvPicPr>
        <p:blipFill>
          <a:blip r:embed="rId4">
            <a:alphaModFix/>
          </a:blip>
          <a:stretch>
            <a:fillRect/>
          </a:stretch>
        </p:blipFill>
        <p:spPr>
          <a:xfrm>
            <a:off x="4962525" y="2324100"/>
            <a:ext cx="2571750" cy="2514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473d6c701c_1_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143" name="Google Shape;143;g1473d6c701c_1_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144" name="Google Shape;144;g1473d6c701c_1_0"/>
          <p:cNvPicPr preferRelativeResize="0"/>
          <p:nvPr/>
        </p:nvPicPr>
        <p:blipFill rotWithShape="1">
          <a:blip r:embed="rId3">
            <a:alphaModFix/>
          </a:blip>
          <a:srcRect/>
          <a:stretch/>
        </p:blipFill>
        <p:spPr>
          <a:xfrm>
            <a:off x="0" y="0"/>
            <a:ext cx="12192001" cy="6858000"/>
          </a:xfrm>
          <a:prstGeom prst="rect">
            <a:avLst/>
          </a:prstGeom>
          <a:noFill/>
          <a:ln>
            <a:noFill/>
          </a:ln>
        </p:spPr>
      </p:pic>
      <p:pic>
        <p:nvPicPr>
          <p:cNvPr id="145" name="Google Shape;145;g1473d6c701c_1_0"/>
          <p:cNvPicPr preferRelativeResize="0"/>
          <p:nvPr/>
        </p:nvPicPr>
        <p:blipFill rotWithShape="1">
          <a:blip r:embed="rId4">
            <a:alphaModFix/>
          </a:blip>
          <a:srcRect/>
          <a:stretch/>
        </p:blipFill>
        <p:spPr>
          <a:xfrm>
            <a:off x="-4953" y="5253563"/>
            <a:ext cx="2272034" cy="1367941"/>
          </a:xfrm>
          <a:prstGeom prst="rect">
            <a:avLst/>
          </a:prstGeom>
          <a:noFill/>
          <a:ln>
            <a:noFill/>
          </a:ln>
        </p:spPr>
      </p:pic>
      <p:pic>
        <p:nvPicPr>
          <p:cNvPr id="146" name="Google Shape;146;g1473d6c701c_1_0" descr="C:\Users\halissonrafael\OneDrive\Área de Trabalho\Fotos\Lixeiras.jpeg"/>
          <p:cNvPicPr preferRelativeResize="0"/>
          <p:nvPr/>
        </p:nvPicPr>
        <p:blipFill rotWithShape="1">
          <a:blip r:embed="rId5">
            <a:alphaModFix/>
          </a:blip>
          <a:srcRect/>
          <a:stretch/>
        </p:blipFill>
        <p:spPr>
          <a:xfrm>
            <a:off x="2482011" y="5253563"/>
            <a:ext cx="2330506" cy="1367941"/>
          </a:xfrm>
          <a:prstGeom prst="rect">
            <a:avLst/>
          </a:prstGeom>
          <a:noFill/>
          <a:ln>
            <a:noFill/>
          </a:ln>
        </p:spPr>
      </p:pic>
      <p:pic>
        <p:nvPicPr>
          <p:cNvPr id="147" name="Google Shape;147;g1473d6c701c_1_0"/>
          <p:cNvPicPr preferRelativeResize="0"/>
          <p:nvPr/>
        </p:nvPicPr>
        <p:blipFill rotWithShape="1">
          <a:blip r:embed="rId6">
            <a:alphaModFix/>
          </a:blip>
          <a:srcRect/>
          <a:stretch/>
        </p:blipFill>
        <p:spPr>
          <a:xfrm>
            <a:off x="4982568" y="5252204"/>
            <a:ext cx="1991888" cy="1369301"/>
          </a:xfrm>
          <a:prstGeom prst="rect">
            <a:avLst/>
          </a:prstGeom>
          <a:noFill/>
          <a:ln>
            <a:noFill/>
          </a:ln>
        </p:spPr>
      </p:pic>
      <p:pic>
        <p:nvPicPr>
          <p:cNvPr id="148" name="Google Shape;148;g1473d6c701c_1_0"/>
          <p:cNvPicPr preferRelativeResize="0"/>
          <p:nvPr/>
        </p:nvPicPr>
        <p:blipFill rotWithShape="1">
          <a:blip r:embed="rId7">
            <a:alphaModFix/>
          </a:blip>
          <a:srcRect/>
          <a:stretch/>
        </p:blipFill>
        <p:spPr>
          <a:xfrm>
            <a:off x="7102758" y="5252204"/>
            <a:ext cx="1598320" cy="1373130"/>
          </a:xfrm>
          <a:prstGeom prst="rect">
            <a:avLst/>
          </a:prstGeom>
          <a:noFill/>
          <a:ln>
            <a:noFill/>
          </a:ln>
        </p:spPr>
      </p:pic>
      <p:pic>
        <p:nvPicPr>
          <p:cNvPr id="149" name="Google Shape;149;g1473d6c701c_1_0" descr="C:\Users\halissonrafael\OneDrive\Área de Trabalho\Fotos\WhatsApp Image 2020-05-09 at 12.52.10.jpeg"/>
          <p:cNvPicPr preferRelativeResize="0"/>
          <p:nvPr/>
        </p:nvPicPr>
        <p:blipFill rotWithShape="1">
          <a:blip r:embed="rId8">
            <a:alphaModFix/>
          </a:blip>
          <a:srcRect/>
          <a:stretch/>
        </p:blipFill>
        <p:spPr>
          <a:xfrm>
            <a:off x="8829380" y="5255943"/>
            <a:ext cx="2248492" cy="1367418"/>
          </a:xfrm>
          <a:prstGeom prst="rect">
            <a:avLst/>
          </a:prstGeom>
          <a:noFill/>
          <a:ln>
            <a:noFill/>
          </a:ln>
        </p:spPr>
      </p:pic>
      <p:sp>
        <p:nvSpPr>
          <p:cNvPr id="150" name="Google Shape;150;g1473d6c701c_1_0"/>
          <p:cNvSpPr txBox="1"/>
          <p:nvPr/>
        </p:nvSpPr>
        <p:spPr>
          <a:xfrm>
            <a:off x="580575" y="1366575"/>
            <a:ext cx="11104200" cy="5849100"/>
          </a:xfrm>
          <a:prstGeom prst="rect">
            <a:avLst/>
          </a:prstGeom>
          <a:noFill/>
          <a:ln>
            <a:noFill/>
          </a:ln>
        </p:spPr>
        <p:txBody>
          <a:bodyPr spcFirstLastPara="1" wrap="square" lIns="91425" tIns="45700" rIns="91425" bIns="45700" anchor="t" anchorCtr="0">
            <a:spAutoFit/>
          </a:bodyPr>
          <a:lstStyle/>
          <a:p>
            <a:pPr marL="457200" lvl="0" indent="-342900" algn="l" rtl="0">
              <a:spcBef>
                <a:spcPts val="0"/>
              </a:spcBef>
              <a:spcAft>
                <a:spcPts val="0"/>
              </a:spcAft>
              <a:buClr>
                <a:schemeClr val="dk1"/>
              </a:buClr>
              <a:buSzPts val="1800"/>
              <a:buChar char="-"/>
            </a:pPr>
            <a:r>
              <a:rPr lang="pt-BR" sz="1800">
                <a:solidFill>
                  <a:schemeClr val="dk1"/>
                </a:solidFill>
              </a:rPr>
              <a:t>Serviços de Concessão Restaurante Universitário</a:t>
            </a:r>
            <a:endParaRPr sz="1800">
              <a:solidFill>
                <a:schemeClr val="dk1"/>
              </a:solidFill>
            </a:endParaRPr>
          </a:p>
          <a:p>
            <a:pPr marL="457200" lvl="0" indent="-342900" algn="l" rtl="0">
              <a:spcBef>
                <a:spcPts val="0"/>
              </a:spcBef>
              <a:spcAft>
                <a:spcPts val="0"/>
              </a:spcAft>
              <a:buClr>
                <a:schemeClr val="dk1"/>
              </a:buClr>
              <a:buSzPts val="1800"/>
              <a:buChar char="-"/>
            </a:pPr>
            <a:r>
              <a:rPr lang="pt-BR" sz="1800">
                <a:solidFill>
                  <a:schemeClr val="dk1"/>
                </a:solidFill>
              </a:rPr>
              <a:t>Serviços de Concessão de Cantinas </a:t>
            </a:r>
            <a:endParaRPr sz="1800">
              <a:solidFill>
                <a:schemeClr val="dk1"/>
              </a:solidFill>
            </a:endParaRPr>
          </a:p>
          <a:p>
            <a:pPr marL="457200" lvl="0" indent="-342900" algn="l" rtl="0">
              <a:spcBef>
                <a:spcPts val="0"/>
              </a:spcBef>
              <a:spcAft>
                <a:spcPts val="0"/>
              </a:spcAft>
              <a:buClr>
                <a:schemeClr val="dk1"/>
              </a:buClr>
              <a:buSzPts val="1800"/>
              <a:buChar char="-"/>
            </a:pPr>
            <a:r>
              <a:rPr lang="pt-BR" sz="1800">
                <a:solidFill>
                  <a:schemeClr val="dk1"/>
                </a:solidFill>
              </a:rPr>
              <a:t>Serviços de Concessão de Patinetes </a:t>
            </a:r>
            <a:endParaRPr sz="1800">
              <a:solidFill>
                <a:schemeClr val="dk1"/>
              </a:solidFill>
            </a:endParaRPr>
          </a:p>
          <a:p>
            <a:pPr marL="457200" lvl="0" indent="-342900" algn="l" rtl="0">
              <a:spcBef>
                <a:spcPts val="0"/>
              </a:spcBef>
              <a:spcAft>
                <a:spcPts val="0"/>
              </a:spcAft>
              <a:buClr>
                <a:schemeClr val="dk1"/>
              </a:buClr>
              <a:buSzPts val="1800"/>
              <a:buChar char="-"/>
            </a:pPr>
            <a:r>
              <a:rPr lang="pt-BR" sz="1800">
                <a:solidFill>
                  <a:schemeClr val="dk1"/>
                </a:solidFill>
              </a:rPr>
              <a:t>Serviços de Concessão Vending Machine</a:t>
            </a:r>
            <a:endParaRPr sz="1800">
              <a:solidFill>
                <a:schemeClr val="dk1"/>
              </a:solidFill>
            </a:endParaRPr>
          </a:p>
          <a:p>
            <a:pPr marL="457200" lvl="0" indent="-342900" algn="l" rtl="0">
              <a:spcBef>
                <a:spcPts val="0"/>
              </a:spcBef>
              <a:spcAft>
                <a:spcPts val="0"/>
              </a:spcAft>
              <a:buClr>
                <a:schemeClr val="dk1"/>
              </a:buClr>
              <a:buSzPts val="1800"/>
              <a:buChar char="-"/>
            </a:pPr>
            <a:r>
              <a:rPr lang="pt-BR" sz="1800">
                <a:solidFill>
                  <a:schemeClr val="dk1"/>
                </a:solidFill>
              </a:rPr>
              <a:t>Serviços de Manutenção Corretiva e Preventiva de Ar Condicionados </a:t>
            </a:r>
            <a:endParaRPr sz="1800">
              <a:solidFill>
                <a:schemeClr val="dk1"/>
              </a:solidFill>
            </a:endParaRPr>
          </a:p>
          <a:p>
            <a:pPr marL="457200" lvl="0" indent="-342900" algn="l" rtl="0">
              <a:spcBef>
                <a:spcPts val="0"/>
              </a:spcBef>
              <a:spcAft>
                <a:spcPts val="0"/>
              </a:spcAft>
              <a:buClr>
                <a:schemeClr val="dk1"/>
              </a:buClr>
              <a:buSzPts val="1800"/>
              <a:buChar char="-"/>
            </a:pPr>
            <a:r>
              <a:rPr lang="pt-BR" sz="1800">
                <a:solidFill>
                  <a:schemeClr val="dk1"/>
                </a:solidFill>
              </a:rPr>
              <a:t>Serviços de Manutenção Corretiva e Preventiva, e Recarregamento de Extintores</a:t>
            </a:r>
            <a:endParaRPr sz="1800">
              <a:solidFill>
                <a:schemeClr val="dk1"/>
              </a:solidFill>
            </a:endParaRPr>
          </a:p>
          <a:p>
            <a:pPr marL="457200" lvl="0" indent="-342900" algn="l" rtl="0">
              <a:spcBef>
                <a:spcPts val="0"/>
              </a:spcBef>
              <a:spcAft>
                <a:spcPts val="0"/>
              </a:spcAft>
              <a:buClr>
                <a:schemeClr val="dk1"/>
              </a:buClr>
              <a:buSzPts val="1800"/>
              <a:buChar char="-"/>
            </a:pPr>
            <a:r>
              <a:rPr lang="pt-BR" sz="1800">
                <a:solidFill>
                  <a:schemeClr val="dk1"/>
                </a:solidFill>
              </a:rPr>
              <a:t>Serviços e produtos Gráficos</a:t>
            </a:r>
            <a:endParaRPr sz="1800">
              <a:solidFill>
                <a:schemeClr val="dk1"/>
              </a:solidFill>
            </a:endParaRPr>
          </a:p>
          <a:p>
            <a:pPr marL="457200" lvl="0" indent="-342900" algn="l" rtl="0">
              <a:spcBef>
                <a:spcPts val="0"/>
              </a:spcBef>
              <a:spcAft>
                <a:spcPts val="0"/>
              </a:spcAft>
              <a:buClr>
                <a:schemeClr val="dk1"/>
              </a:buClr>
              <a:buSzPts val="1800"/>
              <a:buChar char="-"/>
            </a:pPr>
            <a:r>
              <a:rPr lang="pt-BR" sz="1800">
                <a:solidFill>
                  <a:schemeClr val="dk1"/>
                </a:solidFill>
              </a:rPr>
              <a:t>Contratação de serviços e produtos para eventos institucionais</a:t>
            </a:r>
            <a:endParaRPr sz="1800">
              <a:solidFill>
                <a:schemeClr val="dk1"/>
              </a:solidFill>
            </a:endParaRPr>
          </a:p>
          <a:p>
            <a:pPr marL="457200" lvl="0" indent="-342900" algn="l" rtl="0">
              <a:spcBef>
                <a:spcPts val="0"/>
              </a:spcBef>
              <a:spcAft>
                <a:spcPts val="0"/>
              </a:spcAft>
              <a:buClr>
                <a:schemeClr val="dk1"/>
              </a:buClr>
              <a:buSzPts val="1800"/>
              <a:buChar char="-"/>
            </a:pPr>
            <a:r>
              <a:rPr lang="pt-BR" sz="1800">
                <a:solidFill>
                  <a:schemeClr val="dk1"/>
                </a:solidFill>
              </a:rPr>
              <a:t>Serviços de Chaveiro</a:t>
            </a:r>
            <a:endParaRPr sz="1800">
              <a:solidFill>
                <a:schemeClr val="dk1"/>
              </a:solidFill>
            </a:endParaRPr>
          </a:p>
          <a:p>
            <a:pPr marL="457200" lvl="0" indent="-342900" algn="l" rtl="0">
              <a:spcBef>
                <a:spcPts val="0"/>
              </a:spcBef>
              <a:spcAft>
                <a:spcPts val="0"/>
              </a:spcAft>
              <a:buClr>
                <a:schemeClr val="dk1"/>
              </a:buClr>
              <a:buSzPts val="1800"/>
              <a:buChar char="-"/>
            </a:pPr>
            <a:r>
              <a:rPr lang="pt-BR" sz="1800">
                <a:solidFill>
                  <a:schemeClr val="dk1"/>
                </a:solidFill>
              </a:rPr>
              <a:t>Serviços de Asfalto e outros</a:t>
            </a:r>
            <a:endParaRPr sz="1800">
              <a:solidFill>
                <a:schemeClr val="dk1"/>
              </a:solidFill>
            </a:endParaRPr>
          </a:p>
          <a:p>
            <a:pPr marL="457200" lvl="0" indent="-342900" algn="l" rtl="0">
              <a:spcBef>
                <a:spcPts val="0"/>
              </a:spcBef>
              <a:spcAft>
                <a:spcPts val="0"/>
              </a:spcAft>
              <a:buClr>
                <a:schemeClr val="dk1"/>
              </a:buClr>
              <a:buSzPts val="1800"/>
              <a:buChar char="-"/>
            </a:pPr>
            <a:r>
              <a:rPr lang="pt-BR" sz="1800">
                <a:solidFill>
                  <a:schemeClr val="dk1"/>
                </a:solidFill>
              </a:rPr>
              <a:t>Serviços de cabeamento</a:t>
            </a:r>
            <a:endParaRPr sz="1800">
              <a:solidFill>
                <a:schemeClr val="dk1"/>
              </a:solidFill>
            </a:endParaRPr>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g1473d6c701c_1_0"/>
          <p:cNvSpPr txBox="1"/>
          <p:nvPr/>
        </p:nvSpPr>
        <p:spPr>
          <a:xfrm>
            <a:off x="6651153" y="593150"/>
            <a:ext cx="4017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3200" b="1">
                <a:solidFill>
                  <a:srgbClr val="2F5496"/>
                </a:solidFill>
              </a:rPr>
              <a:t>O que compramos?</a:t>
            </a:r>
            <a:endParaRPr sz="3200" b="1" i="0" u="none" strike="noStrike" cap="none">
              <a:solidFill>
                <a:srgbClr val="2F5496"/>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157" name="Google Shape;15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158" name="Google Shape;158;p2"/>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59" name="Google Shape;159;p2"/>
          <p:cNvPicPr preferRelativeResize="0"/>
          <p:nvPr/>
        </p:nvPicPr>
        <p:blipFill rotWithShape="1">
          <a:blip r:embed="rId4">
            <a:alphaModFix/>
          </a:blip>
          <a:srcRect/>
          <a:stretch/>
        </p:blipFill>
        <p:spPr>
          <a:xfrm>
            <a:off x="-4953" y="5253563"/>
            <a:ext cx="2272034" cy="1367941"/>
          </a:xfrm>
          <a:prstGeom prst="rect">
            <a:avLst/>
          </a:prstGeom>
          <a:noFill/>
          <a:ln>
            <a:noFill/>
          </a:ln>
        </p:spPr>
      </p:pic>
      <p:pic>
        <p:nvPicPr>
          <p:cNvPr id="160" name="Google Shape;160;p2" descr="C:\Users\halissonrafael\OneDrive\Área de Trabalho\Fotos\Lixeiras.jpeg"/>
          <p:cNvPicPr preferRelativeResize="0"/>
          <p:nvPr/>
        </p:nvPicPr>
        <p:blipFill rotWithShape="1">
          <a:blip r:embed="rId5">
            <a:alphaModFix/>
          </a:blip>
          <a:srcRect/>
          <a:stretch/>
        </p:blipFill>
        <p:spPr>
          <a:xfrm>
            <a:off x="2482011" y="5253563"/>
            <a:ext cx="2330507" cy="1367941"/>
          </a:xfrm>
          <a:prstGeom prst="rect">
            <a:avLst/>
          </a:prstGeom>
          <a:noFill/>
          <a:ln>
            <a:noFill/>
          </a:ln>
        </p:spPr>
      </p:pic>
      <p:pic>
        <p:nvPicPr>
          <p:cNvPr id="161" name="Google Shape;161;p2"/>
          <p:cNvPicPr preferRelativeResize="0"/>
          <p:nvPr/>
        </p:nvPicPr>
        <p:blipFill rotWithShape="1">
          <a:blip r:embed="rId6">
            <a:alphaModFix/>
          </a:blip>
          <a:srcRect/>
          <a:stretch/>
        </p:blipFill>
        <p:spPr>
          <a:xfrm>
            <a:off x="4982568" y="5252204"/>
            <a:ext cx="1991889" cy="1369300"/>
          </a:xfrm>
          <a:prstGeom prst="rect">
            <a:avLst/>
          </a:prstGeom>
          <a:noFill/>
          <a:ln>
            <a:noFill/>
          </a:ln>
        </p:spPr>
      </p:pic>
      <p:pic>
        <p:nvPicPr>
          <p:cNvPr id="162" name="Google Shape;162;p2"/>
          <p:cNvPicPr preferRelativeResize="0"/>
          <p:nvPr/>
        </p:nvPicPr>
        <p:blipFill rotWithShape="1">
          <a:blip r:embed="rId7">
            <a:alphaModFix/>
          </a:blip>
          <a:srcRect/>
          <a:stretch/>
        </p:blipFill>
        <p:spPr>
          <a:xfrm>
            <a:off x="7102758" y="5252204"/>
            <a:ext cx="1598321" cy="1373130"/>
          </a:xfrm>
          <a:prstGeom prst="rect">
            <a:avLst/>
          </a:prstGeom>
          <a:noFill/>
          <a:ln>
            <a:noFill/>
          </a:ln>
        </p:spPr>
      </p:pic>
      <p:pic>
        <p:nvPicPr>
          <p:cNvPr id="163" name="Google Shape;163;p2" descr="C:\Users\halissonrafael\OneDrive\Área de Trabalho\Fotos\WhatsApp Image 2020-05-09 at 12.52.10.jpeg"/>
          <p:cNvPicPr preferRelativeResize="0"/>
          <p:nvPr/>
        </p:nvPicPr>
        <p:blipFill rotWithShape="1">
          <a:blip r:embed="rId8">
            <a:alphaModFix/>
          </a:blip>
          <a:srcRect/>
          <a:stretch/>
        </p:blipFill>
        <p:spPr>
          <a:xfrm>
            <a:off x="8829380" y="5255943"/>
            <a:ext cx="2248491" cy="1367419"/>
          </a:xfrm>
          <a:prstGeom prst="rect">
            <a:avLst/>
          </a:prstGeom>
          <a:noFill/>
          <a:ln>
            <a:noFill/>
          </a:ln>
        </p:spPr>
      </p:pic>
      <p:sp>
        <p:nvSpPr>
          <p:cNvPr id="164" name="Google Shape;164;p2"/>
          <p:cNvSpPr txBox="1"/>
          <p:nvPr/>
        </p:nvSpPr>
        <p:spPr>
          <a:xfrm>
            <a:off x="6286500" y="1366576"/>
            <a:ext cx="5398200" cy="3355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pt-BR" sz="1800">
                <a:solidFill>
                  <a:schemeClr val="dk1"/>
                </a:solidFill>
              </a:rPr>
              <a:t>PDU - Plano de Desenvolvimento das Unidades;</a:t>
            </a: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r>
              <a:rPr lang="pt-BR" sz="1800" b="0" i="0" u="none" strike="noStrike" cap="none">
                <a:solidFill>
                  <a:srgbClr val="000000"/>
                </a:solidFill>
                <a:latin typeface="Arial"/>
                <a:ea typeface="Arial"/>
                <a:cs typeface="Arial"/>
                <a:sym typeface="Arial"/>
              </a:rPr>
              <a:t>PDI – Plano de Desenvolvimento Institucional;</a:t>
            </a:r>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pt-BR" sz="1800"/>
              <a:t>PAC - Plano Anual de Compras/</a:t>
            </a:r>
            <a:r>
              <a:rPr lang="pt-BR" sz="1800" b="0" i="0" u="none" strike="noStrike" cap="none">
                <a:solidFill>
                  <a:srgbClr val="000000"/>
                </a:solidFill>
                <a:latin typeface="Arial"/>
                <a:ea typeface="Arial"/>
                <a:cs typeface="Arial"/>
                <a:sym typeface="Arial"/>
              </a:rPr>
              <a:t>PGC - Planejamento e Gerenciamento de Contratações</a:t>
            </a:r>
            <a:r>
              <a:rPr lang="pt-BR" sz="1800"/>
              <a:t>;</a:t>
            </a: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r>
              <a:rPr lang="pt-BR" sz="1800"/>
              <a:t>PGA - Plano de Gestão Anual; e</a:t>
            </a: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r>
              <a:rPr lang="pt-BR" sz="1800"/>
              <a:t>Contrato de Gestão.</a:t>
            </a: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2"/>
          <p:cNvSpPr txBox="1"/>
          <p:nvPr/>
        </p:nvSpPr>
        <p:spPr>
          <a:xfrm>
            <a:off x="6651153" y="593150"/>
            <a:ext cx="4017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3200" b="1" i="0" u="none" strike="noStrike" cap="none">
                <a:solidFill>
                  <a:srgbClr val="2F5496"/>
                </a:solidFill>
                <a:latin typeface="Arial"/>
                <a:ea typeface="Arial"/>
                <a:cs typeface="Arial"/>
                <a:sym typeface="Arial"/>
              </a:rPr>
              <a:t>ALINHAMENTO</a:t>
            </a:r>
            <a:endParaRPr sz="3200" b="1" i="0" u="none" strike="noStrike" cap="none">
              <a:solidFill>
                <a:srgbClr val="2F5496"/>
              </a:solidFill>
              <a:latin typeface="Arial"/>
              <a:ea typeface="Arial"/>
              <a:cs typeface="Arial"/>
              <a:sym typeface="Arial"/>
            </a:endParaRPr>
          </a:p>
        </p:txBody>
      </p:sp>
      <p:pic>
        <p:nvPicPr>
          <p:cNvPr id="166" name="Google Shape;166;p2"/>
          <p:cNvPicPr preferRelativeResize="0"/>
          <p:nvPr/>
        </p:nvPicPr>
        <p:blipFill>
          <a:blip r:embed="rId9">
            <a:alphaModFix/>
          </a:blip>
          <a:stretch>
            <a:fillRect/>
          </a:stretch>
        </p:blipFill>
        <p:spPr>
          <a:xfrm>
            <a:off x="333455" y="1178150"/>
            <a:ext cx="5356671" cy="2995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146af0e12df_2_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172" name="Google Shape;172;g146af0e12df_2_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173" name="Google Shape;173;g146af0e12df_2_0"/>
          <p:cNvPicPr preferRelativeResize="0"/>
          <p:nvPr/>
        </p:nvPicPr>
        <p:blipFill rotWithShape="1">
          <a:blip r:embed="rId3">
            <a:alphaModFix/>
          </a:blip>
          <a:srcRect/>
          <a:stretch/>
        </p:blipFill>
        <p:spPr>
          <a:xfrm>
            <a:off x="0" y="0"/>
            <a:ext cx="12192001" cy="6858000"/>
          </a:xfrm>
          <a:prstGeom prst="rect">
            <a:avLst/>
          </a:prstGeom>
          <a:noFill/>
          <a:ln>
            <a:noFill/>
          </a:ln>
        </p:spPr>
      </p:pic>
      <p:sp>
        <p:nvSpPr>
          <p:cNvPr id="174" name="Google Shape;174;g146af0e12df_2_0"/>
          <p:cNvSpPr txBox="1"/>
          <p:nvPr/>
        </p:nvSpPr>
        <p:spPr>
          <a:xfrm>
            <a:off x="325050" y="1842023"/>
            <a:ext cx="11152500" cy="4617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BR" sz="1800">
                <a:solidFill>
                  <a:srgbClr val="555555"/>
                </a:solidFill>
                <a:highlight>
                  <a:srgbClr val="FFFFFF"/>
                </a:highlight>
              </a:rPr>
              <a:t>É uma ferramenta eletrônica que consolida todas as contratações que o órgão ou entidade pretende realizar no exercício subsequente, acompanhadas dos respectivos Estudos preliminares e Gerenciamento de riscos.</a:t>
            </a:r>
            <a:endParaRPr sz="1800">
              <a:solidFill>
                <a:srgbClr val="555555"/>
              </a:solidFill>
              <a:highlight>
                <a:srgbClr val="FFFFFF"/>
              </a:highlight>
            </a:endParaRPr>
          </a:p>
          <a:p>
            <a:pPr marL="0" marR="0" lvl="0" indent="0" algn="just" rtl="0">
              <a:lnSpc>
                <a:spcPct val="100000"/>
              </a:lnSpc>
              <a:spcBef>
                <a:spcPts val="0"/>
              </a:spcBef>
              <a:spcAft>
                <a:spcPts val="0"/>
              </a:spcAft>
              <a:buNone/>
            </a:pPr>
            <a:endParaRPr sz="1800">
              <a:solidFill>
                <a:srgbClr val="555555"/>
              </a:solidFill>
              <a:highlight>
                <a:srgbClr val="FFFFFF"/>
              </a:highlight>
            </a:endParaRPr>
          </a:p>
          <a:p>
            <a:pPr marL="0" marR="0" lvl="0" indent="0" algn="just" rtl="0">
              <a:lnSpc>
                <a:spcPct val="100000"/>
              </a:lnSpc>
              <a:spcBef>
                <a:spcPts val="0"/>
              </a:spcBef>
              <a:spcAft>
                <a:spcPts val="0"/>
              </a:spcAft>
              <a:buClr>
                <a:schemeClr val="dk1"/>
              </a:buClr>
              <a:buSzPts val="1100"/>
              <a:buFont typeface="Arial"/>
              <a:buNone/>
            </a:pPr>
            <a:r>
              <a:rPr lang="pt-BR" sz="1800">
                <a:solidFill>
                  <a:srgbClr val="555555"/>
                </a:solidFill>
                <a:highlight>
                  <a:srgbClr val="FFFFFF"/>
                </a:highlight>
              </a:rPr>
              <a:t>A ferramenta permite a elaboração do Plano Anual de Contratações, por meio de módulos de preenchimento simplificado, estruturando as informações relativas ao planejamento das contratações públicas dos órgãos ou entidades da Administração Pública federal direta, autárquica e fundacional.</a:t>
            </a:r>
            <a:endParaRPr sz="1800">
              <a:solidFill>
                <a:srgbClr val="555555"/>
              </a:solidFill>
              <a:highlight>
                <a:srgbClr val="FFFFFF"/>
              </a:highlight>
            </a:endParaRPr>
          </a:p>
          <a:p>
            <a:pPr marL="0" marR="0" lvl="0" indent="0" algn="just" rtl="0">
              <a:lnSpc>
                <a:spcPct val="100000"/>
              </a:lnSpc>
              <a:spcBef>
                <a:spcPts val="0"/>
              </a:spcBef>
              <a:spcAft>
                <a:spcPts val="0"/>
              </a:spcAft>
              <a:buClr>
                <a:schemeClr val="dk1"/>
              </a:buClr>
              <a:buSzPts val="1100"/>
              <a:buFont typeface="Arial"/>
              <a:buNone/>
            </a:pPr>
            <a:endParaRPr sz="1800">
              <a:solidFill>
                <a:schemeClr val="dk1"/>
              </a:solidFill>
            </a:endParaRPr>
          </a:p>
          <a:p>
            <a:pPr marL="0" marR="0" lvl="0" indent="0" algn="just" rtl="0">
              <a:lnSpc>
                <a:spcPct val="100000"/>
              </a:lnSpc>
              <a:spcBef>
                <a:spcPts val="0"/>
              </a:spcBef>
              <a:spcAft>
                <a:spcPts val="0"/>
              </a:spcAft>
              <a:buNone/>
            </a:pPr>
            <a:r>
              <a:rPr lang="pt-BR" sz="1800">
                <a:solidFill>
                  <a:srgbClr val="555555"/>
                </a:solidFill>
                <a:highlight>
                  <a:srgbClr val="FFFFFF"/>
                </a:highlight>
              </a:rPr>
              <a:t>Com a elaboração dos Planos Anuais de Contratações, os órgãos e entidades da Administração Pública aperfeiçoarão a governança e a gestão de suas contratações, possibilitando a maximização dos resultados institucionais e o uso racional dos recursos públicos. Além disso, os Planos Anuais de Contratações possibilitarão a articulação do planejamento das contratações com a proposta orçamentária; a aderência das contratações com o planejamento estratégico da organização; bem como o uso estratégico das compras públicas, dentre outros.</a:t>
            </a:r>
            <a:endParaRPr sz="1800"/>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pt-BR"/>
              <a:t>link: </a:t>
            </a:r>
            <a:r>
              <a:rPr lang="pt-BR" u="sng">
                <a:solidFill>
                  <a:schemeClr val="hlink"/>
                </a:solidFill>
                <a:hlinkClick r:id="rId4"/>
              </a:rPr>
              <a:t>https://www.gov.br/compras/pt-br/sistemas/conheca-o-compras/sistema-de-planejamento-e-gerenciamento-de-contratacoes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 name="Google Shape;175;g146af0e12df_2_0"/>
          <p:cNvSpPr txBox="1"/>
          <p:nvPr/>
        </p:nvSpPr>
        <p:spPr>
          <a:xfrm>
            <a:off x="1771900" y="589250"/>
            <a:ext cx="9201000" cy="954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pt-BR" sz="2800">
                <a:solidFill>
                  <a:schemeClr val="dk1"/>
                </a:solidFill>
              </a:rPr>
              <a:t>Operacionalização do PAC </a:t>
            </a:r>
            <a:endParaRPr sz="2800">
              <a:solidFill>
                <a:schemeClr val="dk1"/>
              </a:solidFill>
            </a:endParaRPr>
          </a:p>
          <a:p>
            <a:pPr marL="0" lvl="0" indent="0" algn="l" rtl="0">
              <a:spcBef>
                <a:spcPts val="0"/>
              </a:spcBef>
              <a:spcAft>
                <a:spcPts val="0"/>
              </a:spcAft>
              <a:buClr>
                <a:schemeClr val="dk1"/>
              </a:buClr>
              <a:buFont typeface="Arial"/>
              <a:buNone/>
            </a:pPr>
            <a:r>
              <a:rPr lang="pt-BR" sz="2800">
                <a:solidFill>
                  <a:schemeClr val="dk1"/>
                </a:solidFill>
              </a:rPr>
              <a:t>PGC - Planejamento e Gerenciamento de Contratações</a:t>
            </a:r>
            <a:endParaRPr sz="4200" b="1" i="0" u="none" strike="noStrike" cap="none">
              <a:solidFill>
                <a:srgbClr val="2F5496"/>
              </a:solidFill>
              <a:latin typeface="Arial"/>
              <a:ea typeface="Arial"/>
              <a:cs typeface="Arial"/>
              <a:sym typeface="Arial"/>
            </a:endParaRPr>
          </a:p>
        </p:txBody>
      </p:sp>
      <p:pic>
        <p:nvPicPr>
          <p:cNvPr id="176" name="Google Shape;176;g146af0e12df_2_0"/>
          <p:cNvPicPr preferRelativeResize="0"/>
          <p:nvPr/>
        </p:nvPicPr>
        <p:blipFill>
          <a:blip r:embed="rId5">
            <a:alphaModFix/>
          </a:blip>
          <a:stretch>
            <a:fillRect/>
          </a:stretch>
        </p:blipFill>
        <p:spPr>
          <a:xfrm>
            <a:off x="325050" y="410075"/>
            <a:ext cx="1282451" cy="1288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1477590c522_1_1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183" name="Google Shape;183;g1477590c522_1_1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chemeClr val="dk1"/>
              </a:buClr>
              <a:buSzPts val="2400"/>
              <a:buNone/>
            </a:pPr>
            <a:endParaRPr/>
          </a:p>
        </p:txBody>
      </p:sp>
      <p:pic>
        <p:nvPicPr>
          <p:cNvPr id="184" name="Google Shape;184;g1477590c522_1_10"/>
          <p:cNvPicPr preferRelativeResize="0"/>
          <p:nvPr/>
        </p:nvPicPr>
        <p:blipFill rotWithShape="1">
          <a:blip r:embed="rId3">
            <a:alphaModFix/>
          </a:blip>
          <a:srcRect/>
          <a:stretch/>
        </p:blipFill>
        <p:spPr>
          <a:xfrm>
            <a:off x="0" y="-80650"/>
            <a:ext cx="12192001" cy="6858000"/>
          </a:xfrm>
          <a:prstGeom prst="rect">
            <a:avLst/>
          </a:prstGeom>
          <a:noFill/>
          <a:ln>
            <a:noFill/>
          </a:ln>
        </p:spPr>
      </p:pic>
      <p:sp>
        <p:nvSpPr>
          <p:cNvPr id="185" name="Google Shape;185;g1477590c522_1_10"/>
          <p:cNvSpPr txBox="1"/>
          <p:nvPr/>
        </p:nvSpPr>
        <p:spPr>
          <a:xfrm>
            <a:off x="187475" y="1517026"/>
            <a:ext cx="10739100" cy="2072700"/>
          </a:xfrm>
          <a:prstGeom prst="rect">
            <a:avLst/>
          </a:prstGeom>
          <a:noFill/>
          <a:ln>
            <a:noFill/>
          </a:ln>
        </p:spPr>
        <p:txBody>
          <a:bodyPr spcFirstLastPara="1" wrap="square" lIns="91425" tIns="45700" rIns="91425" bIns="45700" anchor="t" anchorCtr="0">
            <a:spAutoFit/>
          </a:bodyPr>
          <a:lstStyle/>
          <a:p>
            <a:pPr marL="0" lvl="0" indent="698500" algn="just" rtl="0">
              <a:lnSpc>
                <a:spcPct val="150000"/>
              </a:lnSpc>
              <a:spcBef>
                <a:spcPts val="0"/>
              </a:spcBef>
              <a:spcAft>
                <a:spcPts val="0"/>
              </a:spcAft>
              <a:buSzPts val="1100"/>
              <a:buNone/>
            </a:pPr>
            <a:r>
              <a:rPr lang="pt-BR" sz="1800"/>
              <a:t>Estudo Técnico Preliminar (ETP) é o documento que integra a fase de planejamento das contratações públicas e tem o objetivo de demonstrar a real necessidade da contratação, analisar a viabilidade técnica de implementá-la, bem como instruir o arcabouço básico para a elaboração do Termo de Referência ou Projeto Básico.</a:t>
            </a:r>
            <a:endParaRPr sz="1800"/>
          </a:p>
          <a:p>
            <a:pPr marL="0" lvl="0" indent="698500" algn="just" rtl="0">
              <a:lnSpc>
                <a:spcPct val="150000"/>
              </a:lnSpc>
              <a:spcBef>
                <a:spcPts val="800"/>
              </a:spcBef>
              <a:spcAft>
                <a:spcPts val="800"/>
              </a:spcAft>
              <a:buSzPts val="1100"/>
              <a:buNone/>
            </a:pPr>
            <a:endParaRPr i="1"/>
          </a:p>
        </p:txBody>
      </p:sp>
      <p:sp>
        <p:nvSpPr>
          <p:cNvPr id="186" name="Google Shape;186;g1477590c522_1_10"/>
          <p:cNvSpPr txBox="1"/>
          <p:nvPr/>
        </p:nvSpPr>
        <p:spPr>
          <a:xfrm>
            <a:off x="187475" y="605700"/>
            <a:ext cx="106701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BR" sz="1800" b="1">
                <a:solidFill>
                  <a:srgbClr val="162937"/>
                </a:solidFill>
                <a:highlight>
                  <a:srgbClr val="FFFFFF"/>
                </a:highlight>
              </a:rPr>
              <a:t>ESTUDO TÉCNICO PRELIMINAR</a:t>
            </a:r>
            <a:endParaRPr sz="1800" b="1" i="0" u="none" strike="noStrike" cap="none">
              <a:solidFill>
                <a:srgbClr val="2F5496"/>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5160</Words>
  <Application>Microsoft Office PowerPoint</Application>
  <PresentationFormat>Widescreen</PresentationFormat>
  <Paragraphs>645</Paragraphs>
  <Slides>53</Slides>
  <Notes>53</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53</vt:i4>
      </vt:variant>
    </vt:vector>
  </HeadingPairs>
  <TitlesOfParts>
    <vt:vector size="56" baseType="lpstr">
      <vt:lpstr>Arial</vt:lpstr>
      <vt:lpstr>Calibri</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 Rita Barbieri Filgueiras</dc:creator>
  <cp:lastModifiedBy>Marcio de Aquino</cp:lastModifiedBy>
  <cp:revision>5</cp:revision>
  <dcterms:modified xsi:type="dcterms:W3CDTF">2022-08-30T14:54:51Z</dcterms:modified>
</cp:coreProperties>
</file>